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 id="263" r:id="rId41"/>
    <p:sldId id="264" r:id="rId42"/>
    <p:sldId id="265" r:id="rId43"/>
    <p:sldId id="266" r:id="rId44"/>
    <p:sldId id="267" r:id="rId45"/>
    <p:sldId id="268" r:id="rId46"/>
    <p:sldId id="269" r:id="rId47"/>
    <p:sldId id="270" r:id="rId48"/>
    <p:sldId id="271" r:id="rId49"/>
    <p:sldId id="272" r:id="rId50"/>
    <p:sldId id="273" r:id="rId51"/>
    <p:sldId id="274" r:id="rId52"/>
    <p:sldId id="275" r:id="rId53"/>
    <p:sldId id="276" r:id="rId54"/>
    <p:sldId id="277" r:id="rId55"/>
    <p:sldId id="278" r:id="rId56"/>
    <p:sldId id="279" r:id="rId57"/>
    <p:sldId id="280" r:id="rId58"/>
    <p:sldId id="281" r:id="rId59"/>
    <p:sldId id="282" r:id="rId60"/>
    <p:sldId id="283" r:id="rId61"/>
    <p:sldId id="284" r:id="rId62"/>
    <p:sldId id="285" r:id="rId63"/>
    <p:sldId id="286" r:id="rId64"/>
    <p:sldId id="287" r:id="rId65"/>
    <p:sldId id="288" r:id="rId66"/>
    <p:sldId id="289" r:id="rId67"/>
    <p:sldId id="290" r:id="rId68"/>
    <p:sldId id="291" r:id="rId69"/>
    <p:sldId id="292" r:id="rId7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harset="1" panose="02000000000000000000"/>
      <p:regular r:id="rId10"/>
    </p:embeddedFont>
    <p:embeddedFont>
      <p:font typeface="Roboto Bold" charset="1" panose="02000000000000000000"/>
      <p:regular r:id="rId11"/>
    </p:embeddedFont>
    <p:embeddedFont>
      <p:font typeface="Roboto Italics" charset="1" panose="02000000000000000000"/>
      <p:regular r:id="rId12"/>
    </p:embeddedFont>
    <p:embeddedFont>
      <p:font typeface="Roboto Bold Italics" charset="1" panose="02000000000000000000"/>
      <p:regular r:id="rId13"/>
    </p:embeddedFont>
    <p:embeddedFont>
      <p:font typeface="Emblema One" charset="1" panose="020A08030707000D0704"/>
      <p:regular r:id="rId14"/>
    </p:embeddedFont>
    <p:embeddedFont>
      <p:font typeface="HK Grotesk" charset="1" panose="00000500000000000000"/>
      <p:regular r:id="rId15"/>
    </p:embeddedFont>
    <p:embeddedFont>
      <p:font typeface="HK Grotesk Bold" charset="1" panose="00000800000000000000"/>
      <p:regular r:id="rId16"/>
    </p:embeddedFont>
    <p:embeddedFont>
      <p:font typeface="HK Grotesk Italics" charset="1" panose="00000500000000000000"/>
      <p:regular r:id="rId17"/>
    </p:embeddedFont>
    <p:embeddedFont>
      <p:font typeface="HK Grotesk Bold Italics" charset="1" panose="00000800000000000000"/>
      <p:regular r:id="rId18"/>
    </p:embeddedFont>
    <p:embeddedFont>
      <p:font typeface="HK Grotesk Light" charset="1" panose="00000400000000000000"/>
      <p:regular r:id="rId19"/>
    </p:embeddedFont>
    <p:embeddedFont>
      <p:font typeface="HK Grotesk Light Italics" charset="1" panose="00000400000000000000"/>
      <p:regular r:id="rId20"/>
    </p:embeddedFont>
    <p:embeddedFont>
      <p:font typeface="HK Grotesk Medium" charset="1" panose="00000600000000000000"/>
      <p:regular r:id="rId21"/>
    </p:embeddedFont>
    <p:embeddedFont>
      <p:font typeface="HK Grotesk Medium Italics" charset="1" panose="00000600000000000000"/>
      <p:regular r:id="rId22"/>
    </p:embeddedFont>
    <p:embeddedFont>
      <p:font typeface="HK Grotesk Semi-Bold" charset="1" panose="00000700000000000000"/>
      <p:regular r:id="rId23"/>
    </p:embeddedFont>
    <p:embeddedFont>
      <p:font typeface="HK Grotesk Semi-Bold Italics" charset="1" panose="00000700000000000000"/>
      <p:regular r:id="rId24"/>
    </p:embeddedFont>
    <p:embeddedFont>
      <p:font typeface="Open Sans" charset="1" panose="020B0606030504020204"/>
      <p:regular r:id="rId25"/>
    </p:embeddedFont>
    <p:embeddedFont>
      <p:font typeface="Open Sans Bold" charset="1" panose="020B0806030504020204"/>
      <p:regular r:id="rId26"/>
    </p:embeddedFont>
    <p:embeddedFont>
      <p:font typeface="Open Sans Italics" charset="1" panose="020B0606030504020204"/>
      <p:regular r:id="rId27"/>
    </p:embeddedFont>
    <p:embeddedFont>
      <p:font typeface="Open Sans Bold Italics" charset="1" panose="020B0806030504020204"/>
      <p:regular r:id="rId28"/>
    </p:embeddedFont>
    <p:embeddedFont>
      <p:font typeface="Open Sans Light" charset="1" panose="020B0306030504020204"/>
      <p:regular r:id="rId29"/>
    </p:embeddedFont>
    <p:embeddedFont>
      <p:font typeface="Open Sans Light Italics" charset="1" panose="020B0306030504020204"/>
      <p:regular r:id="rId30"/>
    </p:embeddedFont>
    <p:embeddedFont>
      <p:font typeface="Open Sans Ultra-Bold" charset="1" panose="00000000000000000000"/>
      <p:regular r:id="rId31"/>
    </p:embeddedFont>
    <p:embeddedFont>
      <p:font typeface="Open Sans Ultra-Bold Italics" charset="1" panose="00000000000000000000"/>
      <p:regular r:id="rId32"/>
    </p:embeddedFont>
    <p:embeddedFont>
      <p:font typeface="Paytone One" charset="1" panose="000005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42" Target="slides/slide9.xml" Type="http://schemas.openxmlformats.org/officeDocument/2006/relationships/slide"/><Relationship Id="rId43" Target="slides/slide10.xml" Type="http://schemas.openxmlformats.org/officeDocument/2006/relationships/slide"/><Relationship Id="rId44" Target="slides/slide11.xml" Type="http://schemas.openxmlformats.org/officeDocument/2006/relationships/slide"/><Relationship Id="rId45" Target="slides/slide12.xml" Type="http://schemas.openxmlformats.org/officeDocument/2006/relationships/slide"/><Relationship Id="rId46" Target="slides/slide13.xml" Type="http://schemas.openxmlformats.org/officeDocument/2006/relationships/slide"/><Relationship Id="rId47" Target="slides/slide14.xml" Type="http://schemas.openxmlformats.org/officeDocument/2006/relationships/slide"/><Relationship Id="rId48" Target="slides/slide15.xml" Type="http://schemas.openxmlformats.org/officeDocument/2006/relationships/slide"/><Relationship Id="rId49" Target="slides/slide16.xml" Type="http://schemas.openxmlformats.org/officeDocument/2006/relationships/slide"/><Relationship Id="rId5" Target="tableStyles.xml" Type="http://schemas.openxmlformats.org/officeDocument/2006/relationships/tableStyles"/><Relationship Id="rId50" Target="slides/slide17.xml" Type="http://schemas.openxmlformats.org/officeDocument/2006/relationships/slide"/><Relationship Id="rId51" Target="slides/slide18.xml" Type="http://schemas.openxmlformats.org/officeDocument/2006/relationships/slide"/><Relationship Id="rId52" Target="slides/slide19.xml" Type="http://schemas.openxmlformats.org/officeDocument/2006/relationships/slide"/><Relationship Id="rId53" Target="slides/slide20.xml" Type="http://schemas.openxmlformats.org/officeDocument/2006/relationships/slide"/><Relationship Id="rId54" Target="slides/slide21.xml" Type="http://schemas.openxmlformats.org/officeDocument/2006/relationships/slide"/><Relationship Id="rId55" Target="slides/slide22.xml" Type="http://schemas.openxmlformats.org/officeDocument/2006/relationships/slide"/><Relationship Id="rId56" Target="slides/slide23.xml" Type="http://schemas.openxmlformats.org/officeDocument/2006/relationships/slide"/><Relationship Id="rId57" Target="slides/slide24.xml" Type="http://schemas.openxmlformats.org/officeDocument/2006/relationships/slide"/><Relationship Id="rId58" Target="slides/slide25.xml" Type="http://schemas.openxmlformats.org/officeDocument/2006/relationships/slide"/><Relationship Id="rId59" Target="slides/slide26.xml" Type="http://schemas.openxmlformats.org/officeDocument/2006/relationships/slide"/><Relationship Id="rId6" Target="fonts/font6.fntdata" Type="http://schemas.openxmlformats.org/officeDocument/2006/relationships/font"/><Relationship Id="rId60" Target="slides/slide27.xml" Type="http://schemas.openxmlformats.org/officeDocument/2006/relationships/slide"/><Relationship Id="rId61" Target="slides/slide28.xml" Type="http://schemas.openxmlformats.org/officeDocument/2006/relationships/slide"/><Relationship Id="rId62" Target="slides/slide29.xml" Type="http://schemas.openxmlformats.org/officeDocument/2006/relationships/slide"/><Relationship Id="rId63" Target="slides/slide30.xml" Type="http://schemas.openxmlformats.org/officeDocument/2006/relationships/slide"/><Relationship Id="rId64" Target="slides/slide31.xml" Type="http://schemas.openxmlformats.org/officeDocument/2006/relationships/slide"/><Relationship Id="rId65" Target="slides/slide32.xml" Type="http://schemas.openxmlformats.org/officeDocument/2006/relationships/slide"/><Relationship Id="rId66" Target="slides/slide33.xml" Type="http://schemas.openxmlformats.org/officeDocument/2006/relationships/slide"/><Relationship Id="rId67" Target="slides/slide34.xml" Type="http://schemas.openxmlformats.org/officeDocument/2006/relationships/slide"/><Relationship Id="rId68" Target="slides/slide35.xml" Type="http://schemas.openxmlformats.org/officeDocument/2006/relationships/slide"/><Relationship Id="rId69" Target="slides/slide36.xml" Type="http://schemas.openxmlformats.org/officeDocument/2006/relationships/slide"/><Relationship Id="rId7" Target="fonts/font7.fntdata" Type="http://schemas.openxmlformats.org/officeDocument/2006/relationships/font"/><Relationship Id="rId70" Target="slides/slide37.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2" Target="../media/image3.png" Type="http://schemas.openxmlformats.org/officeDocument/2006/relationships/image"/><Relationship Id="rId3" Target="../media/image2.pn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 Id="rId8" Target="../media/image32.png" Type="http://schemas.openxmlformats.org/officeDocument/2006/relationships/image"/><Relationship Id="rId9" Target="../media/image33.gif"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35.pn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png" Type="http://schemas.openxmlformats.org/officeDocument/2006/relationships/image"/><Relationship Id="rId4" Target="../media/image23.png" Type="http://schemas.openxmlformats.org/officeDocument/2006/relationships/image"/><Relationship Id="rId5" Target="../media/image36.png" Type="http://schemas.openxmlformats.org/officeDocument/2006/relationships/image"/><Relationship Id="rId6" Target="../media/image3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3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3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 Id="rId5" Target="../media/image40.png" Type="http://schemas.openxmlformats.org/officeDocument/2006/relationships/image"/><Relationship Id="rId6" Target="../media/image41.gif"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42.png" Type="http://schemas.openxmlformats.org/officeDocument/2006/relationships/image"/><Relationship Id="rId5" Target="../media/image41.gif"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43.png" Type="http://schemas.openxmlformats.org/officeDocument/2006/relationships/image"/><Relationship Id="rId5" Target="../media/image41.gif"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 Id="rId5" Target="../media/image44.png" Type="http://schemas.openxmlformats.org/officeDocument/2006/relationships/image"/><Relationship Id="rId6" Target="../media/image4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6.png" Type="http://schemas.openxmlformats.org/officeDocument/2006/relationships/image"/><Relationship Id="rId5" Target="../media/image4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48.png" Type="http://schemas.openxmlformats.org/officeDocument/2006/relationships/image"/><Relationship Id="rId5" Target="../media/image41.gif"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 Id="rId5" Target="../media/image49.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50.png" Type="http://schemas.openxmlformats.org/officeDocument/2006/relationships/image"/><Relationship Id="rId5" Target="../media/image5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 Id="rId5" Target="../media/image5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53.png" Type="http://schemas.openxmlformats.org/officeDocument/2006/relationships/image"/><Relationship Id="rId8" Target="../media/image41.gif"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 Id="rId5" Target="../media/image54.png" Type="http://schemas.openxmlformats.org/officeDocument/2006/relationships/image"/><Relationship Id="rId6" Target="../media/image41.gif"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55.png" Type="http://schemas.openxmlformats.org/officeDocument/2006/relationships/image"/><Relationship Id="rId6" Target="../media/image56.gif"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57.png" Type="http://schemas.openxmlformats.org/officeDocument/2006/relationships/image"/><Relationship Id="rId5" Target="../media/image58.png" Type="http://schemas.openxmlformats.org/officeDocument/2006/relationships/image"/><Relationship Id="rId6" Target="../media/image59.gif"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60.png" Type="http://schemas.openxmlformats.org/officeDocument/2006/relationships/image"/><Relationship Id="rId6" Target="../media/image41.gif" Type="http://schemas.openxmlformats.org/officeDocument/2006/relationships/image"/><Relationship Id="rId7" Target="../media/image61.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 Id="rId5" Target="../media/image62.png" Type="http://schemas.openxmlformats.org/officeDocument/2006/relationships/image"/><Relationship Id="rId6" Target="../media/image59.gif"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63.png" Type="http://schemas.openxmlformats.org/officeDocument/2006/relationships/image"/><Relationship Id="rId5" Target="../media/image59.gif"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64.png" Type="http://schemas.openxmlformats.org/officeDocument/2006/relationships/image"/><Relationship Id="rId6" Target="../media/image41.gif"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 Id="rId5" Target="../media/image65.png" Type="http://schemas.openxmlformats.org/officeDocument/2006/relationships/image"/><Relationship Id="rId6" Target="../media/image66.png" Type="http://schemas.openxmlformats.org/officeDocument/2006/relationships/image"/><Relationship Id="rId7" Target="../media/image56.gif"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67.png" Type="http://schemas.openxmlformats.org/officeDocument/2006/relationships/image"/><Relationship Id="rId5" Target="../media/image41.gif"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68.png" Type="http://schemas.openxmlformats.org/officeDocument/2006/relationships/image"/><Relationship Id="rId5" Target="../media/image59.gif" Type="http://schemas.openxmlformats.org/officeDocument/2006/relationships/image"/><Relationship Id="rId6" Target="../media/image69.png" Type="http://schemas.openxmlformats.org/officeDocument/2006/relationships/image"/><Relationship Id="rId7" Target="../media/image56.gif"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23.png" Type="http://schemas.openxmlformats.org/officeDocument/2006/relationships/image"/><Relationship Id="rId6" Target="../media/image70.png" Type="http://schemas.openxmlformats.org/officeDocument/2006/relationships/image"/><Relationship Id="rId7" Target="../media/image71.png" Type="http://schemas.openxmlformats.org/officeDocument/2006/relationships/image"/><Relationship Id="rId8" Target="../media/image59.gif"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11" Target="../media/image11.png" Type="http://schemas.openxmlformats.org/officeDocument/2006/relationships/image"/><Relationship Id="rId12" Target="../media/image12.svg" Type="http://schemas.openxmlformats.org/officeDocument/2006/relationships/image"/><Relationship Id="rId13" Target="../media/image13.png" Type="http://schemas.openxmlformats.org/officeDocument/2006/relationships/image"/><Relationship Id="rId14" Target="../media/image14.svg" Type="http://schemas.openxmlformats.org/officeDocument/2006/relationships/image"/><Relationship Id="rId15" Target="../media/image15.png" Type="http://schemas.openxmlformats.org/officeDocument/2006/relationships/image"/><Relationship Id="rId16" Target="../media/image16.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 Id="rId5"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624184">
            <a:off x="9190413" y="-1204481"/>
            <a:ext cx="9054625" cy="8058616"/>
          </a:xfrm>
          <a:custGeom>
            <a:avLst/>
            <a:gdLst/>
            <a:ahLst/>
            <a:cxnLst/>
            <a:rect r="r" b="b" t="t" l="l"/>
            <a:pathLst>
              <a:path h="8058616" w="9054625">
                <a:moveTo>
                  <a:pt x="0" y="0"/>
                </a:moveTo>
                <a:lnTo>
                  <a:pt x="9054625" y="0"/>
                </a:lnTo>
                <a:lnTo>
                  <a:pt x="9054625" y="8058616"/>
                </a:lnTo>
                <a:lnTo>
                  <a:pt x="0" y="8058616"/>
                </a:lnTo>
                <a:lnTo>
                  <a:pt x="0" y="0"/>
                </a:lnTo>
                <a:close/>
              </a:path>
            </a:pathLst>
          </a:custGeom>
          <a:blipFill>
            <a:blip r:embed="rId2"/>
            <a:stretch>
              <a:fillRect l="0" t="0" r="0" b="0"/>
            </a:stretch>
          </a:blipFill>
        </p:spPr>
      </p:sp>
      <p:sp>
        <p:nvSpPr>
          <p:cNvPr name="Freeform 3" id="3"/>
          <p:cNvSpPr/>
          <p:nvPr/>
        </p:nvSpPr>
        <p:spPr>
          <a:xfrm flipH="false" flipV="false" rot="-5017281">
            <a:off x="7304671" y="971407"/>
            <a:ext cx="1811240" cy="1716150"/>
          </a:xfrm>
          <a:custGeom>
            <a:avLst/>
            <a:gdLst/>
            <a:ahLst/>
            <a:cxnLst/>
            <a:rect r="r" b="b" t="t" l="l"/>
            <a:pathLst>
              <a:path h="1716150" w="1811240">
                <a:moveTo>
                  <a:pt x="0" y="0"/>
                </a:moveTo>
                <a:lnTo>
                  <a:pt x="1811240" y="0"/>
                </a:lnTo>
                <a:lnTo>
                  <a:pt x="1811240" y="1716150"/>
                </a:lnTo>
                <a:lnTo>
                  <a:pt x="0" y="1716150"/>
                </a:lnTo>
                <a:lnTo>
                  <a:pt x="0" y="0"/>
                </a:lnTo>
                <a:close/>
              </a:path>
            </a:pathLst>
          </a:custGeom>
          <a:blipFill>
            <a:blip r:embed="rId3"/>
            <a:stretch>
              <a:fillRect l="0" t="0" r="0" b="0"/>
            </a:stretch>
          </a:blipFill>
        </p:spPr>
      </p:sp>
      <p:sp>
        <p:nvSpPr>
          <p:cNvPr name="Freeform 4" id="4"/>
          <p:cNvSpPr/>
          <p:nvPr/>
        </p:nvSpPr>
        <p:spPr>
          <a:xfrm flipH="false" flipV="false" rot="-10567437">
            <a:off x="16126494" y="6825098"/>
            <a:ext cx="3789612" cy="3623816"/>
          </a:xfrm>
          <a:custGeom>
            <a:avLst/>
            <a:gdLst/>
            <a:ahLst/>
            <a:cxnLst/>
            <a:rect r="r" b="b" t="t" l="l"/>
            <a:pathLst>
              <a:path h="3623816" w="3789612">
                <a:moveTo>
                  <a:pt x="0" y="0"/>
                </a:moveTo>
                <a:lnTo>
                  <a:pt x="3789612" y="0"/>
                </a:lnTo>
                <a:lnTo>
                  <a:pt x="3789612" y="3623816"/>
                </a:lnTo>
                <a:lnTo>
                  <a:pt x="0" y="3623816"/>
                </a:lnTo>
                <a:lnTo>
                  <a:pt x="0" y="0"/>
                </a:lnTo>
                <a:close/>
              </a:path>
            </a:pathLst>
          </a:custGeom>
          <a:blipFill>
            <a:blip r:embed="rId4"/>
            <a:stretch>
              <a:fillRect l="0" t="0" r="0" b="0"/>
            </a:stretch>
          </a:blipFill>
        </p:spPr>
      </p:sp>
      <p:sp>
        <p:nvSpPr>
          <p:cNvPr name="TextBox 5" id="5"/>
          <p:cNvSpPr txBox="true"/>
          <p:nvPr/>
        </p:nvSpPr>
        <p:spPr>
          <a:xfrm rot="0">
            <a:off x="855147" y="4780455"/>
            <a:ext cx="10925900" cy="3521075"/>
          </a:xfrm>
          <a:prstGeom prst="rect">
            <a:avLst/>
          </a:prstGeom>
        </p:spPr>
        <p:txBody>
          <a:bodyPr anchor="t" rtlCol="false" tIns="0" lIns="0" bIns="0" rIns="0">
            <a:spAutoFit/>
          </a:bodyPr>
          <a:lstStyle/>
          <a:p>
            <a:pPr>
              <a:lnSpc>
                <a:spcPts val="7000"/>
              </a:lnSpc>
            </a:pPr>
            <a:r>
              <a:rPr lang="en-US" sz="5000">
                <a:solidFill>
                  <a:srgbClr val="FFFFFF"/>
                </a:solidFill>
                <a:latin typeface="Emblema One"/>
              </a:rPr>
              <a:t>Zapoznanie się z Data Science oraz NumPy, Matplotlib i Pandas w języku Python!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1298824">
            <a:off x="12708328" y="5201075"/>
            <a:ext cx="6575294" cy="7268784"/>
          </a:xfrm>
          <a:custGeom>
            <a:avLst/>
            <a:gdLst/>
            <a:ahLst/>
            <a:cxnLst/>
            <a:rect r="r" b="b" t="t" l="l"/>
            <a:pathLst>
              <a:path h="7268784" w="6575294">
                <a:moveTo>
                  <a:pt x="0" y="0"/>
                </a:moveTo>
                <a:lnTo>
                  <a:pt x="6575294" y="0"/>
                </a:lnTo>
                <a:lnTo>
                  <a:pt x="6575294" y="7268784"/>
                </a:lnTo>
                <a:lnTo>
                  <a:pt x="0" y="7268784"/>
                </a:lnTo>
                <a:lnTo>
                  <a:pt x="0" y="0"/>
                </a:lnTo>
                <a:close/>
              </a:path>
            </a:pathLst>
          </a:custGeom>
          <a:blipFill>
            <a:blip r:embed="rId2"/>
            <a:stretch>
              <a:fillRect l="0" t="0" r="-381" b="-1174"/>
            </a:stretch>
          </a:blipFill>
        </p:spPr>
      </p:sp>
      <p:sp>
        <p:nvSpPr>
          <p:cNvPr name="Freeform 3" id="3"/>
          <p:cNvSpPr/>
          <p:nvPr/>
        </p:nvSpPr>
        <p:spPr>
          <a:xfrm flipH="false" flipV="false" rot="-2715964">
            <a:off x="-922250" y="9522832"/>
            <a:ext cx="1844500" cy="1747664"/>
          </a:xfrm>
          <a:custGeom>
            <a:avLst/>
            <a:gdLst/>
            <a:ahLst/>
            <a:cxnLst/>
            <a:rect r="r" b="b" t="t" l="l"/>
            <a:pathLst>
              <a:path h="1747664" w="1844500">
                <a:moveTo>
                  <a:pt x="0" y="0"/>
                </a:moveTo>
                <a:lnTo>
                  <a:pt x="1844500" y="0"/>
                </a:lnTo>
                <a:lnTo>
                  <a:pt x="1844500" y="1747664"/>
                </a:lnTo>
                <a:lnTo>
                  <a:pt x="0" y="1747664"/>
                </a:lnTo>
                <a:lnTo>
                  <a:pt x="0" y="0"/>
                </a:lnTo>
                <a:close/>
              </a:path>
            </a:pathLst>
          </a:custGeom>
          <a:blipFill>
            <a:blip r:embed="rId3"/>
            <a:stretch>
              <a:fillRect l="0" t="0" r="0" b="0"/>
            </a:stretch>
          </a:blipFill>
        </p:spPr>
      </p:sp>
      <p:sp>
        <p:nvSpPr>
          <p:cNvPr name="Freeform 4" id="4"/>
          <p:cNvSpPr/>
          <p:nvPr/>
        </p:nvSpPr>
        <p:spPr>
          <a:xfrm flipH="false" flipV="false" rot="-3378125">
            <a:off x="14168630" y="-2356126"/>
            <a:ext cx="4943405" cy="5723190"/>
          </a:xfrm>
          <a:custGeom>
            <a:avLst/>
            <a:gdLst/>
            <a:ahLst/>
            <a:cxnLst/>
            <a:rect r="r" b="b" t="t" l="l"/>
            <a:pathLst>
              <a:path h="5723190" w="4943405">
                <a:moveTo>
                  <a:pt x="0" y="0"/>
                </a:moveTo>
                <a:lnTo>
                  <a:pt x="4943406" y="0"/>
                </a:lnTo>
                <a:lnTo>
                  <a:pt x="4943406" y="5723190"/>
                </a:lnTo>
                <a:lnTo>
                  <a:pt x="0" y="5723190"/>
                </a:lnTo>
                <a:lnTo>
                  <a:pt x="0" y="0"/>
                </a:lnTo>
                <a:close/>
              </a:path>
            </a:pathLst>
          </a:custGeom>
          <a:blipFill>
            <a:blip r:embed="rId4"/>
            <a:stretch>
              <a:fillRect l="0" t="0" r="0" b="0"/>
            </a:stretch>
          </a:blipFill>
        </p:spPr>
      </p:sp>
      <p:sp>
        <p:nvSpPr>
          <p:cNvPr name="AutoShape 5" id="5"/>
          <p:cNvSpPr/>
          <p:nvPr/>
        </p:nvSpPr>
        <p:spPr>
          <a:xfrm>
            <a:off x="425181" y="990600"/>
            <a:ext cx="10278860" cy="19050"/>
          </a:xfrm>
          <a:prstGeom prst="line">
            <a:avLst/>
          </a:prstGeom>
          <a:ln cap="flat" w="38100">
            <a:solidFill>
              <a:srgbClr val="FFFFFF"/>
            </a:solidFill>
            <a:prstDash val="solid"/>
            <a:headEnd type="none" len="sm" w="sm"/>
            <a:tailEnd type="none" len="sm" w="sm"/>
          </a:ln>
        </p:spPr>
      </p:sp>
      <p:grpSp>
        <p:nvGrpSpPr>
          <p:cNvPr name="Group 6" id="6"/>
          <p:cNvGrpSpPr/>
          <p:nvPr/>
        </p:nvGrpSpPr>
        <p:grpSpPr>
          <a:xfrm rot="0">
            <a:off x="9006873" y="6107910"/>
            <a:ext cx="5022894" cy="779004"/>
            <a:chOff x="0" y="0"/>
            <a:chExt cx="6697192" cy="1038672"/>
          </a:xfrm>
        </p:grpSpPr>
        <p:sp>
          <p:nvSpPr>
            <p:cNvPr name="Freeform 7" id="7"/>
            <p:cNvSpPr/>
            <p:nvPr/>
          </p:nvSpPr>
          <p:spPr>
            <a:xfrm flipH="false" flipV="false" rot="0">
              <a:off x="0" y="0"/>
              <a:ext cx="394474" cy="589751"/>
            </a:xfrm>
            <a:custGeom>
              <a:avLst/>
              <a:gdLst/>
              <a:ahLst/>
              <a:cxnLst/>
              <a:rect r="r" b="b" t="t" l="l"/>
              <a:pathLst>
                <a:path h="589751" w="394474">
                  <a:moveTo>
                    <a:pt x="0" y="0"/>
                  </a:moveTo>
                  <a:lnTo>
                    <a:pt x="394474" y="0"/>
                  </a:lnTo>
                  <a:lnTo>
                    <a:pt x="394474" y="589751"/>
                  </a:lnTo>
                  <a:lnTo>
                    <a:pt x="0" y="5897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549757" y="24154"/>
              <a:ext cx="6147435" cy="10145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ndarray są stałej wielkości (atrybut </a:t>
              </a:r>
              <a:r>
                <a:rPr lang="en-US" sz="2199">
                  <a:solidFill>
                    <a:srgbClr val="38B6FF"/>
                  </a:solidFill>
                  <a:latin typeface="Emblema One"/>
                </a:rPr>
                <a:t>shape</a:t>
              </a:r>
              <a:r>
                <a:rPr lang="en-US" sz="2199">
                  <a:solidFill>
                    <a:srgbClr val="FFFFFF"/>
                  </a:solidFill>
                  <a:latin typeface="Emblema One"/>
                </a:rPr>
                <a:t>) </a:t>
              </a:r>
            </a:p>
          </p:txBody>
        </p:sp>
      </p:grpSp>
      <p:grpSp>
        <p:nvGrpSpPr>
          <p:cNvPr name="Group 9" id="9"/>
          <p:cNvGrpSpPr/>
          <p:nvPr/>
        </p:nvGrpSpPr>
        <p:grpSpPr>
          <a:xfrm rot="0">
            <a:off x="9006873" y="6989300"/>
            <a:ext cx="7105528" cy="779004"/>
            <a:chOff x="0" y="0"/>
            <a:chExt cx="9474038" cy="1038672"/>
          </a:xfrm>
        </p:grpSpPr>
        <p:sp>
          <p:nvSpPr>
            <p:cNvPr name="Freeform 10" id="10"/>
            <p:cNvSpPr/>
            <p:nvPr/>
          </p:nvSpPr>
          <p:spPr>
            <a:xfrm flipH="false" flipV="false" rot="0">
              <a:off x="0" y="0"/>
              <a:ext cx="394474" cy="589751"/>
            </a:xfrm>
            <a:custGeom>
              <a:avLst/>
              <a:gdLst/>
              <a:ahLst/>
              <a:cxnLst/>
              <a:rect r="r" b="b" t="t" l="l"/>
              <a:pathLst>
                <a:path h="589751" w="394474">
                  <a:moveTo>
                    <a:pt x="0" y="0"/>
                  </a:moveTo>
                  <a:lnTo>
                    <a:pt x="394474" y="0"/>
                  </a:lnTo>
                  <a:lnTo>
                    <a:pt x="394474" y="589751"/>
                  </a:lnTo>
                  <a:lnTo>
                    <a:pt x="0" y="5897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549757" y="24154"/>
              <a:ext cx="8924280" cy="10145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ndarray przechowują elementy tego samego typu (atrybut </a:t>
              </a:r>
              <a:r>
                <a:rPr lang="en-US" sz="2199">
                  <a:solidFill>
                    <a:srgbClr val="38B6FF"/>
                  </a:solidFill>
                  <a:latin typeface="Emblema One"/>
                </a:rPr>
                <a:t>dtype</a:t>
              </a:r>
              <a:r>
                <a:rPr lang="en-US" sz="2199">
                  <a:solidFill>
                    <a:srgbClr val="FFFFFF"/>
                  </a:solidFill>
                  <a:latin typeface="Emblema One"/>
                </a:rPr>
                <a:t>)</a:t>
              </a:r>
            </a:p>
          </p:txBody>
        </p:sp>
      </p:grpSp>
      <p:grpSp>
        <p:nvGrpSpPr>
          <p:cNvPr name="Group 12" id="12"/>
          <p:cNvGrpSpPr/>
          <p:nvPr/>
        </p:nvGrpSpPr>
        <p:grpSpPr>
          <a:xfrm rot="0">
            <a:off x="9006873" y="7870691"/>
            <a:ext cx="7105528" cy="1169529"/>
            <a:chOff x="0" y="0"/>
            <a:chExt cx="9474038" cy="1559372"/>
          </a:xfrm>
        </p:grpSpPr>
        <p:sp>
          <p:nvSpPr>
            <p:cNvPr name="Freeform 13" id="13"/>
            <p:cNvSpPr/>
            <p:nvPr/>
          </p:nvSpPr>
          <p:spPr>
            <a:xfrm flipH="false" flipV="false" rot="0">
              <a:off x="0" y="0"/>
              <a:ext cx="394474" cy="589751"/>
            </a:xfrm>
            <a:custGeom>
              <a:avLst/>
              <a:gdLst/>
              <a:ahLst/>
              <a:cxnLst/>
              <a:rect r="r" b="b" t="t" l="l"/>
              <a:pathLst>
                <a:path h="589751" w="394474">
                  <a:moveTo>
                    <a:pt x="0" y="0"/>
                  </a:moveTo>
                  <a:lnTo>
                    <a:pt x="394474" y="0"/>
                  </a:lnTo>
                  <a:lnTo>
                    <a:pt x="394474" y="589751"/>
                  </a:lnTo>
                  <a:lnTo>
                    <a:pt x="0" y="5897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549757" y="24154"/>
              <a:ext cx="8924280" cy="15352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wykorzystywane algorytmy pozwalają na szybkie operacje i efektywne wykorzystanie pamięci</a:t>
              </a:r>
            </a:p>
          </p:txBody>
        </p:sp>
      </p:grpSp>
      <p:sp>
        <p:nvSpPr>
          <p:cNvPr name="Freeform 15" id="15"/>
          <p:cNvSpPr/>
          <p:nvPr/>
        </p:nvSpPr>
        <p:spPr>
          <a:xfrm flipH="false" flipV="false" rot="0">
            <a:off x="1596448" y="3620770"/>
            <a:ext cx="5189049" cy="6419785"/>
          </a:xfrm>
          <a:custGeom>
            <a:avLst/>
            <a:gdLst/>
            <a:ahLst/>
            <a:cxnLst/>
            <a:rect r="r" b="b" t="t" l="l"/>
            <a:pathLst>
              <a:path h="6419785" w="5189049">
                <a:moveTo>
                  <a:pt x="0" y="0"/>
                </a:moveTo>
                <a:lnTo>
                  <a:pt x="5189049" y="0"/>
                </a:lnTo>
                <a:lnTo>
                  <a:pt x="5189049" y="6419785"/>
                </a:lnTo>
                <a:lnTo>
                  <a:pt x="0" y="6419785"/>
                </a:lnTo>
                <a:lnTo>
                  <a:pt x="0" y="0"/>
                </a:lnTo>
                <a:close/>
              </a:path>
            </a:pathLst>
          </a:custGeom>
          <a:blipFill>
            <a:blip r:embed="rId7"/>
            <a:stretch>
              <a:fillRect l="0" t="0" r="0" b="0"/>
            </a:stretch>
          </a:blipFill>
          <a:ln w="38100" cap="sq">
            <a:solidFill>
              <a:srgbClr val="FFFFFF"/>
            </a:solidFill>
            <a:prstDash val="solid"/>
            <a:miter/>
          </a:ln>
        </p:spPr>
      </p:sp>
      <p:sp>
        <p:nvSpPr>
          <p:cNvPr name="Freeform 16" id="16"/>
          <p:cNvSpPr/>
          <p:nvPr/>
        </p:nvSpPr>
        <p:spPr>
          <a:xfrm flipH="false" flipV="false" rot="0">
            <a:off x="10144339" y="1181100"/>
            <a:ext cx="7785730" cy="2968416"/>
          </a:xfrm>
          <a:custGeom>
            <a:avLst/>
            <a:gdLst/>
            <a:ahLst/>
            <a:cxnLst/>
            <a:rect r="r" b="b" t="t" l="l"/>
            <a:pathLst>
              <a:path h="2968416" w="7785730">
                <a:moveTo>
                  <a:pt x="0" y="0"/>
                </a:moveTo>
                <a:lnTo>
                  <a:pt x="7785729" y="0"/>
                </a:lnTo>
                <a:lnTo>
                  <a:pt x="7785729" y="2968416"/>
                </a:lnTo>
                <a:lnTo>
                  <a:pt x="0" y="2968416"/>
                </a:lnTo>
                <a:lnTo>
                  <a:pt x="0" y="0"/>
                </a:lnTo>
                <a:close/>
              </a:path>
            </a:pathLst>
          </a:custGeom>
          <a:blipFill>
            <a:blip r:embed="rId8"/>
            <a:stretch>
              <a:fillRect l="0" t="0" r="0" b="0"/>
            </a:stretch>
          </a:blipFill>
          <a:ln w="38100" cap="sq">
            <a:solidFill>
              <a:srgbClr val="FFFFFF"/>
            </a:solidFill>
            <a:prstDash val="solid"/>
            <a:miter/>
          </a:ln>
        </p:spPr>
      </p:sp>
      <p:sp>
        <p:nvSpPr>
          <p:cNvPr name="TextBox 17" id="17"/>
          <p:cNvSpPr txBox="true"/>
          <p:nvPr/>
        </p:nvSpPr>
        <p:spPr>
          <a:xfrm rot="0">
            <a:off x="425146" y="101609"/>
            <a:ext cx="5509895" cy="721995"/>
          </a:xfrm>
          <a:prstGeom prst="rect">
            <a:avLst/>
          </a:prstGeom>
        </p:spPr>
        <p:txBody>
          <a:bodyPr anchor="t" rtlCol="false" tIns="0" lIns="0" bIns="0" rIns="0">
            <a:spAutoFit/>
          </a:bodyPr>
          <a:lstStyle/>
          <a:p>
            <a:pPr algn="ctr">
              <a:lnSpc>
                <a:spcPts val="5880"/>
              </a:lnSpc>
            </a:pPr>
            <a:r>
              <a:rPr lang="en-US" sz="4200">
                <a:solidFill>
                  <a:srgbClr val="FFFFFF"/>
                </a:solidFill>
                <a:latin typeface="Emblema One"/>
              </a:rPr>
              <a:t>NumPy - ndarray</a:t>
            </a:r>
          </a:p>
        </p:txBody>
      </p:sp>
      <p:sp>
        <p:nvSpPr>
          <p:cNvPr name="TextBox 18" id="18"/>
          <p:cNvSpPr txBox="true"/>
          <p:nvPr/>
        </p:nvSpPr>
        <p:spPr>
          <a:xfrm rot="0">
            <a:off x="425146" y="1133475"/>
            <a:ext cx="9752356" cy="2334895"/>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Ndarray (N-dimensional array) jest podstawowym elementem biblioteki NumPy. Jest to kontener który umożliwia przechowywanie dużej ilości informacji w Python-ie. Pozwalają one dokonywać operacji na całych blokach danych, tak samo jak dokonywane jest to dla pojedynczych liczb.</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094169">
            <a:off x="14794151" y="-963424"/>
            <a:ext cx="6176663" cy="5906434"/>
          </a:xfrm>
          <a:custGeom>
            <a:avLst/>
            <a:gdLst/>
            <a:ahLst/>
            <a:cxnLst/>
            <a:rect r="r" b="b" t="t" l="l"/>
            <a:pathLst>
              <a:path h="5906434" w="6176663">
                <a:moveTo>
                  <a:pt x="0" y="0"/>
                </a:moveTo>
                <a:lnTo>
                  <a:pt x="6176663" y="0"/>
                </a:lnTo>
                <a:lnTo>
                  <a:pt x="6176663" y="5906434"/>
                </a:lnTo>
                <a:lnTo>
                  <a:pt x="0" y="5906434"/>
                </a:lnTo>
                <a:lnTo>
                  <a:pt x="0" y="0"/>
                </a:lnTo>
                <a:close/>
              </a:path>
            </a:pathLst>
          </a:custGeom>
          <a:blipFill>
            <a:blip r:embed="rId2">
              <a:alphaModFix amt="63000"/>
            </a:blip>
            <a:stretch>
              <a:fillRect l="0" t="0" r="0" b="0"/>
            </a:stretch>
          </a:blipFill>
        </p:spPr>
      </p:sp>
      <p:sp>
        <p:nvSpPr>
          <p:cNvPr name="Freeform 3" id="3"/>
          <p:cNvSpPr/>
          <p:nvPr/>
        </p:nvSpPr>
        <p:spPr>
          <a:xfrm flipH="false" flipV="false" rot="9440951">
            <a:off x="-957979" y="335262"/>
            <a:ext cx="2207918" cy="2092002"/>
          </a:xfrm>
          <a:custGeom>
            <a:avLst/>
            <a:gdLst/>
            <a:ahLst/>
            <a:cxnLst/>
            <a:rect r="r" b="b" t="t" l="l"/>
            <a:pathLst>
              <a:path h="2092002" w="2207918">
                <a:moveTo>
                  <a:pt x="0" y="0"/>
                </a:moveTo>
                <a:lnTo>
                  <a:pt x="2207919" y="0"/>
                </a:lnTo>
                <a:lnTo>
                  <a:pt x="2207919" y="2092002"/>
                </a:lnTo>
                <a:lnTo>
                  <a:pt x="0" y="2092002"/>
                </a:lnTo>
                <a:lnTo>
                  <a:pt x="0" y="0"/>
                </a:lnTo>
                <a:close/>
              </a:path>
            </a:pathLst>
          </a:custGeom>
          <a:blipFill>
            <a:blip r:embed="rId3"/>
            <a:stretch>
              <a:fillRect l="0" t="0" r="0" b="0"/>
            </a:stretch>
          </a:blipFill>
        </p:spPr>
      </p:sp>
      <p:sp>
        <p:nvSpPr>
          <p:cNvPr name="AutoShape 4" id="4"/>
          <p:cNvSpPr/>
          <p:nvPr/>
        </p:nvSpPr>
        <p:spPr>
          <a:xfrm>
            <a:off x="4133328" y="1019175"/>
            <a:ext cx="10310820" cy="0"/>
          </a:xfrm>
          <a:prstGeom prst="line">
            <a:avLst/>
          </a:prstGeom>
          <a:ln cap="flat" w="38100">
            <a:solidFill>
              <a:srgbClr val="FFFFFF"/>
            </a:solidFill>
            <a:prstDash val="solid"/>
            <a:headEnd type="none" len="sm" w="sm"/>
            <a:tailEnd type="none" len="sm" w="sm"/>
          </a:ln>
        </p:spPr>
      </p:sp>
      <p:sp>
        <p:nvSpPr>
          <p:cNvPr name="Freeform 5" id="5"/>
          <p:cNvSpPr/>
          <p:nvPr/>
        </p:nvSpPr>
        <p:spPr>
          <a:xfrm flipH="false" flipV="false" rot="3018689">
            <a:off x="9318200" y="1620326"/>
            <a:ext cx="1475310" cy="416775"/>
          </a:xfrm>
          <a:custGeom>
            <a:avLst/>
            <a:gdLst/>
            <a:ahLst/>
            <a:cxnLst/>
            <a:rect r="r" b="b" t="t" l="l"/>
            <a:pathLst>
              <a:path h="416775" w="1475310">
                <a:moveTo>
                  <a:pt x="0" y="0"/>
                </a:moveTo>
                <a:lnTo>
                  <a:pt x="1475311" y="0"/>
                </a:lnTo>
                <a:lnTo>
                  <a:pt x="1475311" y="416775"/>
                </a:lnTo>
                <a:lnTo>
                  <a:pt x="0" y="4167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9961388">
            <a:off x="6676612" y="1406299"/>
            <a:ext cx="1871274" cy="2014091"/>
          </a:xfrm>
          <a:custGeom>
            <a:avLst/>
            <a:gdLst/>
            <a:ahLst/>
            <a:cxnLst/>
            <a:rect r="r" b="b" t="t" l="l"/>
            <a:pathLst>
              <a:path h="2014091" w="1871274">
                <a:moveTo>
                  <a:pt x="0" y="0"/>
                </a:moveTo>
                <a:lnTo>
                  <a:pt x="1871274" y="0"/>
                </a:lnTo>
                <a:lnTo>
                  <a:pt x="1871274" y="2014091"/>
                </a:lnTo>
                <a:lnTo>
                  <a:pt x="0" y="20140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45981" y="4292834"/>
            <a:ext cx="8321976" cy="3333693"/>
          </a:xfrm>
          <a:custGeom>
            <a:avLst/>
            <a:gdLst/>
            <a:ahLst/>
            <a:cxnLst/>
            <a:rect r="r" b="b" t="t" l="l"/>
            <a:pathLst>
              <a:path h="3333693" w="8321976">
                <a:moveTo>
                  <a:pt x="0" y="0"/>
                </a:moveTo>
                <a:lnTo>
                  <a:pt x="8321975" y="0"/>
                </a:lnTo>
                <a:lnTo>
                  <a:pt x="8321975" y="3333693"/>
                </a:lnTo>
                <a:lnTo>
                  <a:pt x="0" y="3333693"/>
                </a:lnTo>
                <a:lnTo>
                  <a:pt x="0" y="0"/>
                </a:lnTo>
                <a:close/>
              </a:path>
            </a:pathLst>
          </a:custGeom>
          <a:blipFill>
            <a:blip r:embed="rId8">
              <a:alphaModFix amt="78000"/>
            </a:blip>
            <a:stretch>
              <a:fillRect l="0" t="0" r="0" b="0"/>
            </a:stretch>
          </a:blipFill>
          <a:ln w="38100" cap="sq">
            <a:solidFill>
              <a:srgbClr val="FFFFFF">
                <a:alpha val="77647"/>
              </a:srgbClr>
            </a:solidFill>
            <a:prstDash val="solid"/>
            <a:miter/>
          </a:ln>
        </p:spPr>
      </p:sp>
      <p:pic>
        <p:nvPicPr>
          <p:cNvPr name="Picture 8" id="8"/>
          <p:cNvPicPr>
            <a:picLocks noChangeAspect="true"/>
          </p:cNvPicPr>
          <p:nvPr/>
        </p:nvPicPr>
        <p:blipFill>
          <a:blip r:embed="rId9"/>
          <a:srcRect l="0" t="0" r="0" b="0"/>
          <a:stretch>
            <a:fillRect/>
          </a:stretch>
        </p:blipFill>
        <p:spPr>
          <a:xfrm flipH="false" flipV="false" rot="6546032">
            <a:off x="7277842" y="7085306"/>
            <a:ext cx="1516515" cy="1539610"/>
          </a:xfrm>
          <a:prstGeom prst="rect">
            <a:avLst/>
          </a:prstGeom>
          <a:ln cap="sq">
            <a:noFill/>
            <a:prstDash val="solid"/>
          </a:ln>
        </p:spPr>
      </p:pic>
      <p:pic>
        <p:nvPicPr>
          <p:cNvPr name="Picture 9" id="9"/>
          <p:cNvPicPr>
            <a:picLocks noChangeAspect="true"/>
          </p:cNvPicPr>
          <p:nvPr/>
        </p:nvPicPr>
        <p:blipFill>
          <a:blip r:embed="rId9"/>
          <a:srcRect l="0" t="0" r="0" b="0"/>
          <a:stretch>
            <a:fillRect/>
          </a:stretch>
        </p:blipFill>
        <p:spPr>
          <a:xfrm flipH="false" flipV="false" rot="5545991">
            <a:off x="7934518" y="5985966"/>
            <a:ext cx="1949196" cy="1978879"/>
          </a:xfrm>
          <a:prstGeom prst="rect">
            <a:avLst/>
          </a:prstGeom>
        </p:spPr>
      </p:pic>
      <p:grpSp>
        <p:nvGrpSpPr>
          <p:cNvPr name="Group 10" id="10"/>
          <p:cNvGrpSpPr/>
          <p:nvPr/>
        </p:nvGrpSpPr>
        <p:grpSpPr>
          <a:xfrm rot="0">
            <a:off x="588419" y="7814041"/>
            <a:ext cx="6772091" cy="766241"/>
            <a:chOff x="0" y="0"/>
            <a:chExt cx="9029454" cy="1021654"/>
          </a:xfrm>
        </p:grpSpPr>
        <p:grpSp>
          <p:nvGrpSpPr>
            <p:cNvPr name="Group 11" id="11"/>
            <p:cNvGrpSpPr/>
            <p:nvPr/>
          </p:nvGrpSpPr>
          <p:grpSpPr>
            <a:xfrm rot="0">
              <a:off x="0" y="0"/>
              <a:ext cx="587042" cy="58704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FFFFFF"/>
              </a:solidFill>
            </p:spPr>
          </p:sp>
          <p:sp>
            <p:nvSpPr>
              <p:cNvPr name="TextBox 13" id="13"/>
              <p:cNvSpPr txBox="true"/>
              <p:nvPr/>
            </p:nvSpPr>
            <p:spPr>
              <a:xfrm>
                <a:off x="139700" y="92075"/>
                <a:ext cx="533400" cy="581025"/>
              </a:xfrm>
              <a:prstGeom prst="rect">
                <a:avLst/>
              </a:prstGeom>
            </p:spPr>
            <p:txBody>
              <a:bodyPr anchor="ctr" rtlCol="false" tIns="50800" lIns="50800" bIns="50800" rIns="50800"/>
              <a:lstStyle/>
              <a:p>
                <a:pPr>
                  <a:lnSpc>
                    <a:spcPts val="3079"/>
                  </a:lnSpc>
                </a:pPr>
              </a:p>
            </p:txBody>
          </p:sp>
        </p:grpSp>
        <p:sp>
          <p:nvSpPr>
            <p:cNvPr name="TextBox 14" id="14"/>
            <p:cNvSpPr txBox="true"/>
            <p:nvPr/>
          </p:nvSpPr>
          <p:spPr>
            <a:xfrm rot="0">
              <a:off x="751121" y="7136"/>
              <a:ext cx="8278333" cy="10145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szybsze czytanie z pamięci mniejszej ilości bitów</a:t>
              </a:r>
            </a:p>
          </p:txBody>
        </p:sp>
      </p:grpSp>
      <p:grpSp>
        <p:nvGrpSpPr>
          <p:cNvPr name="Group 15" id="15"/>
          <p:cNvGrpSpPr/>
          <p:nvPr/>
        </p:nvGrpSpPr>
        <p:grpSpPr>
          <a:xfrm rot="0">
            <a:off x="559631" y="8751731"/>
            <a:ext cx="6772091" cy="1156766"/>
            <a:chOff x="0" y="0"/>
            <a:chExt cx="9029454" cy="1542354"/>
          </a:xfrm>
        </p:grpSpPr>
        <p:grpSp>
          <p:nvGrpSpPr>
            <p:cNvPr name="Group 16" id="16"/>
            <p:cNvGrpSpPr/>
            <p:nvPr/>
          </p:nvGrpSpPr>
          <p:grpSpPr>
            <a:xfrm rot="0">
              <a:off x="0" y="0"/>
              <a:ext cx="587042" cy="587042"/>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FFFFFF"/>
              </a:solidFill>
            </p:spPr>
          </p:sp>
          <p:sp>
            <p:nvSpPr>
              <p:cNvPr name="TextBox 18" id="18"/>
              <p:cNvSpPr txBox="true"/>
              <p:nvPr/>
            </p:nvSpPr>
            <p:spPr>
              <a:xfrm>
                <a:off x="139700" y="92075"/>
                <a:ext cx="533400" cy="581025"/>
              </a:xfrm>
              <a:prstGeom prst="rect">
                <a:avLst/>
              </a:prstGeom>
            </p:spPr>
            <p:txBody>
              <a:bodyPr anchor="ctr" rtlCol="false" tIns="50800" lIns="50800" bIns="50800" rIns="50800"/>
              <a:lstStyle/>
              <a:p>
                <a:pPr>
                  <a:lnSpc>
                    <a:spcPts val="3079"/>
                  </a:lnSpc>
                </a:pPr>
              </a:p>
            </p:txBody>
          </p:sp>
        </p:grpSp>
        <p:sp>
          <p:nvSpPr>
            <p:cNvPr name="TextBox 19" id="19"/>
            <p:cNvSpPr txBox="true"/>
            <p:nvPr/>
          </p:nvSpPr>
          <p:spPr>
            <a:xfrm rot="0">
              <a:off x="751121" y="7136"/>
              <a:ext cx="8278333" cy="15352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nie trzeba wykonywać type-checking dla każdego kolejnego elementu</a:t>
              </a:r>
            </a:p>
          </p:txBody>
        </p:sp>
      </p:grpSp>
      <p:sp>
        <p:nvSpPr>
          <p:cNvPr name="Freeform 20" id="20"/>
          <p:cNvSpPr/>
          <p:nvPr/>
        </p:nvSpPr>
        <p:spPr>
          <a:xfrm flipH="false" flipV="false" rot="0">
            <a:off x="9543412" y="2727669"/>
            <a:ext cx="8339071" cy="3226426"/>
          </a:xfrm>
          <a:custGeom>
            <a:avLst/>
            <a:gdLst/>
            <a:ahLst/>
            <a:cxnLst/>
            <a:rect r="r" b="b" t="t" l="l"/>
            <a:pathLst>
              <a:path h="3226426" w="8339071">
                <a:moveTo>
                  <a:pt x="0" y="0"/>
                </a:moveTo>
                <a:lnTo>
                  <a:pt x="8339070" y="0"/>
                </a:lnTo>
                <a:lnTo>
                  <a:pt x="8339070" y="3226426"/>
                </a:lnTo>
                <a:lnTo>
                  <a:pt x="0" y="3226426"/>
                </a:lnTo>
                <a:lnTo>
                  <a:pt x="0" y="0"/>
                </a:lnTo>
                <a:close/>
              </a:path>
            </a:pathLst>
          </a:custGeom>
          <a:blipFill>
            <a:blip r:embed="rId10">
              <a:alphaModFix amt="86000"/>
            </a:blip>
            <a:stretch>
              <a:fillRect l="0" t="0" r="0" b="0"/>
            </a:stretch>
          </a:blipFill>
          <a:ln w="38100" cap="sq">
            <a:solidFill>
              <a:srgbClr val="FFFFFF">
                <a:alpha val="85882"/>
              </a:srgbClr>
            </a:solidFill>
            <a:prstDash val="solid"/>
            <a:miter/>
          </a:ln>
        </p:spPr>
      </p:sp>
      <p:sp>
        <p:nvSpPr>
          <p:cNvPr name="TextBox 21" id="21"/>
          <p:cNvSpPr txBox="true"/>
          <p:nvPr/>
        </p:nvSpPr>
        <p:spPr>
          <a:xfrm rot="0">
            <a:off x="1286216" y="268605"/>
            <a:ext cx="15973084" cy="721995"/>
          </a:xfrm>
          <a:prstGeom prst="rect">
            <a:avLst/>
          </a:prstGeom>
        </p:spPr>
        <p:txBody>
          <a:bodyPr anchor="t" rtlCol="false" tIns="0" lIns="0" bIns="0" rIns="0">
            <a:spAutoFit/>
          </a:bodyPr>
          <a:lstStyle/>
          <a:p>
            <a:pPr algn="ctr">
              <a:lnSpc>
                <a:spcPts val="5880"/>
              </a:lnSpc>
            </a:pPr>
            <a:r>
              <a:rPr lang="en-US" sz="4200">
                <a:solidFill>
                  <a:srgbClr val="FFFFFF"/>
                </a:solidFill>
                <a:latin typeface="Emblema One"/>
              </a:rPr>
              <a:t>Dlaczego NumPy zamiast List ?</a:t>
            </a:r>
          </a:p>
        </p:txBody>
      </p:sp>
      <p:sp>
        <p:nvSpPr>
          <p:cNvPr name="Freeform 22" id="22"/>
          <p:cNvSpPr/>
          <p:nvPr/>
        </p:nvSpPr>
        <p:spPr>
          <a:xfrm flipH="false" flipV="false" rot="-9699052">
            <a:off x="5650892" y="926831"/>
            <a:ext cx="1232228" cy="1326273"/>
          </a:xfrm>
          <a:custGeom>
            <a:avLst/>
            <a:gdLst/>
            <a:ahLst/>
            <a:cxnLst/>
            <a:rect r="r" b="b" t="t" l="l"/>
            <a:pathLst>
              <a:path h="1326273" w="1232228">
                <a:moveTo>
                  <a:pt x="0" y="0"/>
                </a:moveTo>
                <a:lnTo>
                  <a:pt x="1232228" y="0"/>
                </a:lnTo>
                <a:lnTo>
                  <a:pt x="1232228" y="1326273"/>
                </a:lnTo>
                <a:lnTo>
                  <a:pt x="0" y="13262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3" id="23"/>
          <p:cNvSpPr txBox="true"/>
          <p:nvPr/>
        </p:nvSpPr>
        <p:spPr>
          <a:xfrm rot="0">
            <a:off x="2938487" y="3559409"/>
            <a:ext cx="2014379" cy="514350"/>
          </a:xfrm>
          <a:prstGeom prst="rect">
            <a:avLst/>
          </a:prstGeom>
        </p:spPr>
        <p:txBody>
          <a:bodyPr anchor="t" rtlCol="false" tIns="0" lIns="0" bIns="0" rIns="0">
            <a:spAutoFit/>
          </a:bodyPr>
          <a:lstStyle/>
          <a:p>
            <a:pPr algn="ctr">
              <a:lnSpc>
                <a:spcPts val="4200"/>
              </a:lnSpc>
            </a:pPr>
            <a:r>
              <a:rPr lang="en-US" sz="3000">
                <a:solidFill>
                  <a:srgbClr val="FFFFFF"/>
                </a:solidFill>
                <a:latin typeface="Open Sans Bold"/>
              </a:rPr>
              <a:t>Fixed Type</a:t>
            </a:r>
          </a:p>
        </p:txBody>
      </p:sp>
      <p:sp>
        <p:nvSpPr>
          <p:cNvPr name="TextBox 24" id="24"/>
          <p:cNvSpPr txBox="true"/>
          <p:nvPr/>
        </p:nvSpPr>
        <p:spPr>
          <a:xfrm rot="0">
            <a:off x="7360509" y="8775900"/>
            <a:ext cx="1548606" cy="405765"/>
          </a:xfrm>
          <a:prstGeom prst="rect">
            <a:avLst/>
          </a:prstGeom>
        </p:spPr>
        <p:txBody>
          <a:bodyPr anchor="t" rtlCol="false" tIns="0" lIns="0" bIns="0" rIns="0">
            <a:spAutoFit/>
          </a:bodyPr>
          <a:lstStyle/>
          <a:p>
            <a:pPr algn="ctr">
              <a:lnSpc>
                <a:spcPts val="3359"/>
              </a:lnSpc>
            </a:pPr>
            <a:r>
              <a:rPr lang="en-US" sz="2400">
                <a:solidFill>
                  <a:srgbClr val="FFFFFF"/>
                </a:solidFill>
                <a:latin typeface="Emblema One"/>
              </a:rPr>
              <a:t>8 bajtów</a:t>
            </a:r>
          </a:p>
        </p:txBody>
      </p:sp>
      <p:sp>
        <p:nvSpPr>
          <p:cNvPr name="TextBox 25" id="25"/>
          <p:cNvSpPr txBox="true"/>
          <p:nvPr/>
        </p:nvSpPr>
        <p:spPr>
          <a:xfrm rot="0">
            <a:off x="9851580" y="6695469"/>
            <a:ext cx="1548606" cy="405765"/>
          </a:xfrm>
          <a:prstGeom prst="rect">
            <a:avLst/>
          </a:prstGeom>
        </p:spPr>
        <p:txBody>
          <a:bodyPr anchor="t" rtlCol="false" tIns="0" lIns="0" bIns="0" rIns="0">
            <a:spAutoFit/>
          </a:bodyPr>
          <a:lstStyle/>
          <a:p>
            <a:pPr algn="ctr">
              <a:lnSpc>
                <a:spcPts val="3359"/>
              </a:lnSpc>
            </a:pPr>
            <a:r>
              <a:rPr lang="en-US" sz="2400">
                <a:solidFill>
                  <a:srgbClr val="FFFFFF"/>
                </a:solidFill>
                <a:latin typeface="Emblema One"/>
              </a:rPr>
              <a:t>8 bajtów</a:t>
            </a:r>
          </a:p>
        </p:txBody>
      </p:sp>
      <p:sp>
        <p:nvSpPr>
          <p:cNvPr name="TextBox 26" id="26"/>
          <p:cNvSpPr txBox="true"/>
          <p:nvPr/>
        </p:nvSpPr>
        <p:spPr>
          <a:xfrm rot="0">
            <a:off x="9272758" y="8165626"/>
            <a:ext cx="1548606" cy="405765"/>
          </a:xfrm>
          <a:prstGeom prst="rect">
            <a:avLst/>
          </a:prstGeom>
        </p:spPr>
        <p:txBody>
          <a:bodyPr anchor="t" rtlCol="false" tIns="0" lIns="0" bIns="0" rIns="0">
            <a:spAutoFit/>
          </a:bodyPr>
          <a:lstStyle/>
          <a:p>
            <a:pPr algn="ctr">
              <a:lnSpc>
                <a:spcPts val="3359"/>
              </a:lnSpc>
            </a:pPr>
            <a:r>
              <a:rPr lang="en-US" sz="2400">
                <a:solidFill>
                  <a:srgbClr val="FFFFFF"/>
                </a:solidFill>
                <a:latin typeface="Emblema One"/>
              </a:rPr>
              <a:t>8 bajtów</a:t>
            </a:r>
          </a:p>
        </p:txBody>
      </p:sp>
      <p:sp>
        <p:nvSpPr>
          <p:cNvPr name="TextBox 27" id="27"/>
          <p:cNvSpPr txBox="true"/>
          <p:nvPr/>
        </p:nvSpPr>
        <p:spPr>
          <a:xfrm rot="0">
            <a:off x="8134813" y="7807486"/>
            <a:ext cx="1548606" cy="405765"/>
          </a:xfrm>
          <a:prstGeom prst="rect">
            <a:avLst/>
          </a:prstGeom>
        </p:spPr>
        <p:txBody>
          <a:bodyPr anchor="t" rtlCol="false" tIns="0" lIns="0" bIns="0" rIns="0">
            <a:spAutoFit/>
          </a:bodyPr>
          <a:lstStyle/>
          <a:p>
            <a:pPr algn="ctr">
              <a:lnSpc>
                <a:spcPts val="3359"/>
              </a:lnSpc>
            </a:pPr>
            <a:r>
              <a:rPr lang="en-US" sz="2400">
                <a:solidFill>
                  <a:srgbClr val="FFFFFF"/>
                </a:solidFill>
                <a:latin typeface="Emblema One"/>
              </a:rPr>
              <a:t>8 bajtów</a:t>
            </a:r>
          </a:p>
        </p:txBody>
      </p:sp>
      <p:sp>
        <p:nvSpPr>
          <p:cNvPr name="TextBox 28" id="28"/>
          <p:cNvSpPr txBox="true"/>
          <p:nvPr/>
        </p:nvSpPr>
        <p:spPr>
          <a:xfrm rot="0">
            <a:off x="11067329" y="2108544"/>
            <a:ext cx="4473416" cy="533400"/>
          </a:xfrm>
          <a:prstGeom prst="rect">
            <a:avLst/>
          </a:prstGeom>
        </p:spPr>
        <p:txBody>
          <a:bodyPr anchor="t" rtlCol="false" tIns="0" lIns="0" bIns="0" rIns="0">
            <a:spAutoFit/>
          </a:bodyPr>
          <a:lstStyle/>
          <a:p>
            <a:pPr algn="ctr">
              <a:lnSpc>
                <a:spcPts val="4200"/>
              </a:lnSpc>
            </a:pPr>
            <a:r>
              <a:rPr lang="en-US" sz="3000">
                <a:solidFill>
                  <a:srgbClr val="FFFFFF"/>
                </a:solidFill>
                <a:latin typeface="Emblema One"/>
              </a:rPr>
              <a:t>Contiguous Memory</a:t>
            </a:r>
          </a:p>
        </p:txBody>
      </p:sp>
      <p:sp>
        <p:nvSpPr>
          <p:cNvPr name="TextBox 29" id="29"/>
          <p:cNvSpPr txBox="true"/>
          <p:nvPr/>
        </p:nvSpPr>
        <p:spPr>
          <a:xfrm rot="0">
            <a:off x="899988" y="1462639"/>
            <a:ext cx="4455077" cy="1066800"/>
          </a:xfrm>
          <a:prstGeom prst="rect">
            <a:avLst/>
          </a:prstGeom>
        </p:spPr>
        <p:txBody>
          <a:bodyPr anchor="t" rtlCol="false" tIns="0" lIns="0" bIns="0" rIns="0">
            <a:spAutoFit/>
          </a:bodyPr>
          <a:lstStyle/>
          <a:p>
            <a:pPr algn="ctr">
              <a:lnSpc>
                <a:spcPts val="4200"/>
              </a:lnSpc>
            </a:pPr>
            <a:r>
              <a:rPr lang="en-US" sz="3000">
                <a:solidFill>
                  <a:srgbClr val="FFFFFF"/>
                </a:solidFill>
                <a:latin typeface="Emblema One"/>
              </a:rPr>
              <a:t>Implementacja w języku C</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094169">
            <a:off x="-2768217" y="5870308"/>
            <a:ext cx="6176663" cy="5906434"/>
          </a:xfrm>
          <a:custGeom>
            <a:avLst/>
            <a:gdLst/>
            <a:ahLst/>
            <a:cxnLst/>
            <a:rect r="r" b="b" t="t" l="l"/>
            <a:pathLst>
              <a:path h="5906434" w="6176663">
                <a:moveTo>
                  <a:pt x="0" y="0"/>
                </a:moveTo>
                <a:lnTo>
                  <a:pt x="6176663" y="0"/>
                </a:lnTo>
                <a:lnTo>
                  <a:pt x="6176663" y="5906433"/>
                </a:lnTo>
                <a:lnTo>
                  <a:pt x="0" y="5906433"/>
                </a:lnTo>
                <a:lnTo>
                  <a:pt x="0" y="0"/>
                </a:lnTo>
                <a:close/>
              </a:path>
            </a:pathLst>
          </a:custGeom>
          <a:blipFill>
            <a:blip r:embed="rId2"/>
            <a:stretch>
              <a:fillRect l="0" t="0" r="0" b="0"/>
            </a:stretch>
          </a:blipFill>
        </p:spPr>
      </p:sp>
      <p:sp>
        <p:nvSpPr>
          <p:cNvPr name="Freeform 3" id="3"/>
          <p:cNvSpPr/>
          <p:nvPr/>
        </p:nvSpPr>
        <p:spPr>
          <a:xfrm flipH="false" flipV="false" rot="9440951">
            <a:off x="-957979" y="335262"/>
            <a:ext cx="2207918" cy="2092002"/>
          </a:xfrm>
          <a:custGeom>
            <a:avLst/>
            <a:gdLst/>
            <a:ahLst/>
            <a:cxnLst/>
            <a:rect r="r" b="b" t="t" l="l"/>
            <a:pathLst>
              <a:path h="2092002" w="2207918">
                <a:moveTo>
                  <a:pt x="0" y="0"/>
                </a:moveTo>
                <a:lnTo>
                  <a:pt x="2207919" y="0"/>
                </a:lnTo>
                <a:lnTo>
                  <a:pt x="2207919" y="2092002"/>
                </a:lnTo>
                <a:lnTo>
                  <a:pt x="0" y="2092002"/>
                </a:lnTo>
                <a:lnTo>
                  <a:pt x="0" y="0"/>
                </a:lnTo>
                <a:close/>
              </a:path>
            </a:pathLst>
          </a:custGeom>
          <a:blipFill>
            <a:blip r:embed="rId3"/>
            <a:stretch>
              <a:fillRect l="0" t="0" r="0" b="0"/>
            </a:stretch>
          </a:blipFill>
        </p:spPr>
      </p:sp>
      <p:sp>
        <p:nvSpPr>
          <p:cNvPr name="AutoShape 4" id="4"/>
          <p:cNvSpPr/>
          <p:nvPr/>
        </p:nvSpPr>
        <p:spPr>
          <a:xfrm>
            <a:off x="4709515" y="1648702"/>
            <a:ext cx="10310820" cy="0"/>
          </a:xfrm>
          <a:prstGeom prst="line">
            <a:avLst/>
          </a:prstGeom>
          <a:ln cap="flat" w="38100">
            <a:solidFill>
              <a:srgbClr val="FFFFFF"/>
            </a:solidFill>
            <a:prstDash val="solid"/>
            <a:headEnd type="none" len="sm" w="sm"/>
            <a:tailEnd type="none" len="sm" w="sm"/>
          </a:ln>
        </p:spPr>
      </p:sp>
      <p:sp>
        <p:nvSpPr>
          <p:cNvPr name="Freeform 5" id="5"/>
          <p:cNvSpPr/>
          <p:nvPr/>
        </p:nvSpPr>
        <p:spPr>
          <a:xfrm flipH="false" flipV="false" rot="0">
            <a:off x="2527043" y="2118334"/>
            <a:ext cx="6616957" cy="7028459"/>
          </a:xfrm>
          <a:custGeom>
            <a:avLst/>
            <a:gdLst/>
            <a:ahLst/>
            <a:cxnLst/>
            <a:rect r="r" b="b" t="t" l="l"/>
            <a:pathLst>
              <a:path h="7028459" w="6616957">
                <a:moveTo>
                  <a:pt x="0" y="0"/>
                </a:moveTo>
                <a:lnTo>
                  <a:pt x="6616957" y="0"/>
                </a:lnTo>
                <a:lnTo>
                  <a:pt x="6616957" y="7028459"/>
                </a:lnTo>
                <a:lnTo>
                  <a:pt x="0" y="7028459"/>
                </a:lnTo>
                <a:lnTo>
                  <a:pt x="0" y="0"/>
                </a:lnTo>
                <a:close/>
              </a:path>
            </a:pathLst>
          </a:custGeom>
          <a:blipFill>
            <a:blip r:embed="rId4"/>
            <a:stretch>
              <a:fillRect l="0" t="0" r="0" b="0"/>
            </a:stretch>
          </a:blipFill>
          <a:ln w="38100" cap="sq">
            <a:solidFill>
              <a:srgbClr val="FFFFFF"/>
            </a:solidFill>
            <a:prstDash val="solid"/>
            <a:miter/>
          </a:ln>
        </p:spPr>
      </p:sp>
      <p:sp>
        <p:nvSpPr>
          <p:cNvPr name="Freeform 6" id="6"/>
          <p:cNvSpPr/>
          <p:nvPr/>
        </p:nvSpPr>
        <p:spPr>
          <a:xfrm flipH="false" flipV="false" rot="-2982584">
            <a:off x="9042311" y="7238632"/>
            <a:ext cx="1475310" cy="416775"/>
          </a:xfrm>
          <a:custGeom>
            <a:avLst/>
            <a:gdLst/>
            <a:ahLst/>
            <a:cxnLst/>
            <a:rect r="r" b="b" t="t" l="l"/>
            <a:pathLst>
              <a:path h="416775" w="1475310">
                <a:moveTo>
                  <a:pt x="0" y="0"/>
                </a:moveTo>
                <a:lnTo>
                  <a:pt x="1475310" y="0"/>
                </a:lnTo>
                <a:lnTo>
                  <a:pt x="1475310" y="416775"/>
                </a:lnTo>
                <a:lnTo>
                  <a:pt x="0" y="4167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567620" y="164707"/>
            <a:ext cx="16594611" cy="1464945"/>
          </a:xfrm>
          <a:prstGeom prst="rect">
            <a:avLst/>
          </a:prstGeom>
        </p:spPr>
        <p:txBody>
          <a:bodyPr anchor="t" rtlCol="false" tIns="0" lIns="0" bIns="0" rIns="0">
            <a:spAutoFit/>
          </a:bodyPr>
          <a:lstStyle/>
          <a:p>
            <a:pPr algn="ctr">
              <a:lnSpc>
                <a:spcPts val="5880"/>
              </a:lnSpc>
            </a:pPr>
            <a:r>
              <a:rPr lang="en-US" sz="4200">
                <a:solidFill>
                  <a:srgbClr val="FFFFFF"/>
                </a:solidFill>
                <a:latin typeface="Emblema One"/>
              </a:rPr>
              <a:t>NumPy - operacje pomiędzy tablicami oraz liczbami</a:t>
            </a:r>
          </a:p>
        </p:txBody>
      </p:sp>
      <p:sp>
        <p:nvSpPr>
          <p:cNvPr name="TextBox 8" id="8"/>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sp>
        <p:nvSpPr>
          <p:cNvPr name="TextBox 9" id="9"/>
          <p:cNvSpPr txBox="true"/>
          <p:nvPr/>
        </p:nvSpPr>
        <p:spPr>
          <a:xfrm rot="0">
            <a:off x="9864925" y="5584939"/>
            <a:ext cx="7908488" cy="1135697"/>
          </a:xfrm>
          <a:prstGeom prst="rect">
            <a:avLst/>
          </a:prstGeom>
        </p:spPr>
        <p:txBody>
          <a:bodyPr anchor="t" rtlCol="false" tIns="0" lIns="0" bIns="0" rIns="0">
            <a:spAutoFit/>
          </a:bodyPr>
          <a:lstStyle/>
          <a:p>
            <a:pPr>
              <a:lnSpc>
                <a:spcPts val="3055"/>
              </a:lnSpc>
            </a:pPr>
            <a:r>
              <a:rPr lang="en-US" sz="2182">
                <a:solidFill>
                  <a:srgbClr val="FFFFFF"/>
                </a:solidFill>
                <a:latin typeface="Emblema One"/>
              </a:rPr>
              <a:t>Podczas dokonywania operacji pomiędzy tablicami oraz liczbami, jest dokonywana osobno dla każdego elementu</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1298824">
            <a:off x="14401220" y="6099955"/>
            <a:ext cx="6575294" cy="7268784"/>
          </a:xfrm>
          <a:custGeom>
            <a:avLst/>
            <a:gdLst/>
            <a:ahLst/>
            <a:cxnLst/>
            <a:rect r="r" b="b" t="t" l="l"/>
            <a:pathLst>
              <a:path h="7268784" w="6575294">
                <a:moveTo>
                  <a:pt x="0" y="0"/>
                </a:moveTo>
                <a:lnTo>
                  <a:pt x="6575295" y="0"/>
                </a:lnTo>
                <a:lnTo>
                  <a:pt x="6575295" y="7268784"/>
                </a:lnTo>
                <a:lnTo>
                  <a:pt x="0" y="7268784"/>
                </a:lnTo>
                <a:lnTo>
                  <a:pt x="0" y="0"/>
                </a:lnTo>
                <a:close/>
              </a:path>
            </a:pathLst>
          </a:custGeom>
          <a:blipFill>
            <a:blip r:embed="rId2"/>
            <a:stretch>
              <a:fillRect l="0" t="0" r="-381" b="-1174"/>
            </a:stretch>
          </a:blipFill>
        </p:spPr>
      </p:sp>
      <p:sp>
        <p:nvSpPr>
          <p:cNvPr name="Freeform 3" id="3"/>
          <p:cNvSpPr/>
          <p:nvPr/>
        </p:nvSpPr>
        <p:spPr>
          <a:xfrm flipH="false" flipV="false" rot="-2715964">
            <a:off x="-647921" y="9413168"/>
            <a:ext cx="1844500" cy="1747664"/>
          </a:xfrm>
          <a:custGeom>
            <a:avLst/>
            <a:gdLst/>
            <a:ahLst/>
            <a:cxnLst/>
            <a:rect r="r" b="b" t="t" l="l"/>
            <a:pathLst>
              <a:path h="1747664" w="1844500">
                <a:moveTo>
                  <a:pt x="0" y="0"/>
                </a:moveTo>
                <a:lnTo>
                  <a:pt x="1844501" y="0"/>
                </a:lnTo>
                <a:lnTo>
                  <a:pt x="1844501" y="1747664"/>
                </a:lnTo>
                <a:lnTo>
                  <a:pt x="0" y="1747664"/>
                </a:lnTo>
                <a:lnTo>
                  <a:pt x="0" y="0"/>
                </a:lnTo>
                <a:close/>
              </a:path>
            </a:pathLst>
          </a:custGeom>
          <a:blipFill>
            <a:blip r:embed="rId3"/>
            <a:stretch>
              <a:fillRect l="0" t="0" r="0" b="0"/>
            </a:stretch>
          </a:blipFill>
        </p:spPr>
      </p:sp>
      <p:sp>
        <p:nvSpPr>
          <p:cNvPr name="Freeform 4" id="4"/>
          <p:cNvSpPr/>
          <p:nvPr/>
        </p:nvSpPr>
        <p:spPr>
          <a:xfrm flipH="false" flipV="false" rot="-3378125">
            <a:off x="14026632" y="-2182573"/>
            <a:ext cx="4943405" cy="5723190"/>
          </a:xfrm>
          <a:custGeom>
            <a:avLst/>
            <a:gdLst/>
            <a:ahLst/>
            <a:cxnLst/>
            <a:rect r="r" b="b" t="t" l="l"/>
            <a:pathLst>
              <a:path h="5723190" w="4943405">
                <a:moveTo>
                  <a:pt x="0" y="0"/>
                </a:moveTo>
                <a:lnTo>
                  <a:pt x="4943406" y="0"/>
                </a:lnTo>
                <a:lnTo>
                  <a:pt x="4943406" y="5723190"/>
                </a:lnTo>
                <a:lnTo>
                  <a:pt x="0" y="5723190"/>
                </a:lnTo>
                <a:lnTo>
                  <a:pt x="0" y="0"/>
                </a:lnTo>
                <a:close/>
              </a:path>
            </a:pathLst>
          </a:custGeom>
          <a:blipFill>
            <a:blip r:embed="rId4"/>
            <a:stretch>
              <a:fillRect l="0" t="0" r="0" b="0"/>
            </a:stretch>
          </a:blipFill>
        </p:spPr>
      </p:sp>
      <p:sp>
        <p:nvSpPr>
          <p:cNvPr name="AutoShape 5" id="5"/>
          <p:cNvSpPr/>
          <p:nvPr/>
        </p:nvSpPr>
        <p:spPr>
          <a:xfrm>
            <a:off x="274329" y="1047750"/>
            <a:ext cx="10310820" cy="0"/>
          </a:xfrm>
          <a:prstGeom prst="line">
            <a:avLst/>
          </a:prstGeom>
          <a:ln cap="flat" w="38100">
            <a:solidFill>
              <a:srgbClr val="FFFFFF"/>
            </a:solidFill>
            <a:prstDash val="solid"/>
            <a:headEnd type="none" len="sm" w="sm"/>
            <a:tailEnd type="none" len="sm" w="sm"/>
          </a:ln>
        </p:spPr>
      </p:sp>
      <p:grpSp>
        <p:nvGrpSpPr>
          <p:cNvPr name="Group 6" id="6"/>
          <p:cNvGrpSpPr/>
          <p:nvPr/>
        </p:nvGrpSpPr>
        <p:grpSpPr>
          <a:xfrm rot="0">
            <a:off x="2768394" y="1052681"/>
            <a:ext cx="2188369" cy="931896"/>
            <a:chOff x="0" y="0"/>
            <a:chExt cx="2917825" cy="1242528"/>
          </a:xfrm>
        </p:grpSpPr>
        <p:sp>
          <p:nvSpPr>
            <p:cNvPr name="AutoShape 7" id="7"/>
            <p:cNvSpPr/>
            <p:nvPr/>
          </p:nvSpPr>
          <p:spPr>
            <a:xfrm>
              <a:off x="1458912" y="0"/>
              <a:ext cx="0" cy="758234"/>
            </a:xfrm>
            <a:prstGeom prst="line">
              <a:avLst/>
            </a:prstGeom>
            <a:ln cap="flat" w="50800">
              <a:solidFill>
                <a:srgbClr val="FFFFFF"/>
              </a:solidFill>
              <a:prstDash val="solid"/>
              <a:headEnd type="none" len="sm" w="sm"/>
              <a:tailEnd type="none" len="sm" w="sm"/>
            </a:ln>
          </p:spPr>
        </p:sp>
        <p:sp>
          <p:nvSpPr>
            <p:cNvPr name="TextBox 8" id="8"/>
            <p:cNvSpPr txBox="true"/>
            <p:nvPr/>
          </p:nvSpPr>
          <p:spPr>
            <a:xfrm rot="0">
              <a:off x="0" y="748709"/>
              <a:ext cx="2917825" cy="493818"/>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Standardowe</a:t>
              </a:r>
            </a:p>
          </p:txBody>
        </p:sp>
      </p:grpSp>
      <p:grpSp>
        <p:nvGrpSpPr>
          <p:cNvPr name="Group 9" id="9"/>
          <p:cNvGrpSpPr/>
          <p:nvPr/>
        </p:nvGrpSpPr>
        <p:grpSpPr>
          <a:xfrm rot="0">
            <a:off x="7654053" y="1095375"/>
            <a:ext cx="2188369" cy="931896"/>
            <a:chOff x="0" y="0"/>
            <a:chExt cx="2917825" cy="1242528"/>
          </a:xfrm>
        </p:grpSpPr>
        <p:sp>
          <p:nvSpPr>
            <p:cNvPr name="AutoShape 10" id="10"/>
            <p:cNvSpPr/>
            <p:nvPr/>
          </p:nvSpPr>
          <p:spPr>
            <a:xfrm>
              <a:off x="1458912" y="0"/>
              <a:ext cx="0" cy="758234"/>
            </a:xfrm>
            <a:prstGeom prst="line">
              <a:avLst/>
            </a:prstGeom>
            <a:ln cap="flat" w="50800">
              <a:solidFill>
                <a:srgbClr val="FFFFFF"/>
              </a:solidFill>
              <a:prstDash val="solid"/>
              <a:headEnd type="none" len="sm" w="sm"/>
              <a:tailEnd type="none" len="sm" w="sm"/>
            </a:ln>
          </p:spPr>
        </p:sp>
        <p:sp>
          <p:nvSpPr>
            <p:cNvPr name="TextBox 11" id="11"/>
            <p:cNvSpPr txBox="true"/>
            <p:nvPr/>
          </p:nvSpPr>
          <p:spPr>
            <a:xfrm rot="0">
              <a:off x="0" y="748709"/>
              <a:ext cx="2917825" cy="493818"/>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Boolean</a:t>
              </a:r>
            </a:p>
          </p:txBody>
        </p:sp>
      </p:grpSp>
      <p:sp>
        <p:nvSpPr>
          <p:cNvPr name="AutoShape 12" id="12"/>
          <p:cNvSpPr/>
          <p:nvPr/>
        </p:nvSpPr>
        <p:spPr>
          <a:xfrm flipH="true">
            <a:off x="3439858" y="1984576"/>
            <a:ext cx="441771" cy="1248484"/>
          </a:xfrm>
          <a:prstGeom prst="line">
            <a:avLst/>
          </a:prstGeom>
          <a:ln cap="flat" w="38100">
            <a:solidFill>
              <a:srgbClr val="FFFFFF"/>
            </a:solidFill>
            <a:prstDash val="solid"/>
            <a:headEnd type="none" len="sm" w="sm"/>
            <a:tailEnd type="triangle" len="med" w="lg"/>
          </a:ln>
        </p:spPr>
      </p:sp>
      <p:sp>
        <p:nvSpPr>
          <p:cNvPr name="Freeform 13" id="13"/>
          <p:cNvSpPr/>
          <p:nvPr/>
        </p:nvSpPr>
        <p:spPr>
          <a:xfrm flipH="false" flipV="false" rot="0">
            <a:off x="410255" y="3326968"/>
            <a:ext cx="6400432" cy="6703770"/>
          </a:xfrm>
          <a:custGeom>
            <a:avLst/>
            <a:gdLst/>
            <a:ahLst/>
            <a:cxnLst/>
            <a:rect r="r" b="b" t="t" l="l"/>
            <a:pathLst>
              <a:path h="6703770" w="6400432">
                <a:moveTo>
                  <a:pt x="0" y="0"/>
                </a:moveTo>
                <a:lnTo>
                  <a:pt x="6400432" y="0"/>
                </a:lnTo>
                <a:lnTo>
                  <a:pt x="6400432" y="6703770"/>
                </a:lnTo>
                <a:lnTo>
                  <a:pt x="0" y="6703770"/>
                </a:lnTo>
                <a:lnTo>
                  <a:pt x="0" y="0"/>
                </a:lnTo>
                <a:close/>
              </a:path>
            </a:pathLst>
          </a:custGeom>
          <a:blipFill>
            <a:blip r:embed="rId5"/>
            <a:stretch>
              <a:fillRect l="0" t="0" r="0" b="0"/>
            </a:stretch>
          </a:blipFill>
          <a:ln w="38100" cap="sq">
            <a:solidFill>
              <a:srgbClr val="FFFFFF"/>
            </a:solidFill>
            <a:prstDash val="solid"/>
            <a:miter/>
          </a:ln>
        </p:spPr>
      </p:sp>
      <p:sp>
        <p:nvSpPr>
          <p:cNvPr name="AutoShape 14" id="14"/>
          <p:cNvSpPr/>
          <p:nvPr/>
        </p:nvSpPr>
        <p:spPr>
          <a:xfrm>
            <a:off x="8767288" y="2027271"/>
            <a:ext cx="675161" cy="936814"/>
          </a:xfrm>
          <a:prstGeom prst="line">
            <a:avLst/>
          </a:prstGeom>
          <a:ln cap="flat" w="38100">
            <a:solidFill>
              <a:srgbClr val="FFFFFF"/>
            </a:solidFill>
            <a:prstDash val="solid"/>
            <a:headEnd type="none" len="sm" w="sm"/>
            <a:tailEnd type="triangle" len="med" w="lg"/>
          </a:ln>
        </p:spPr>
      </p:sp>
      <p:sp>
        <p:nvSpPr>
          <p:cNvPr name="Freeform 15" id="15"/>
          <p:cNvSpPr/>
          <p:nvPr/>
        </p:nvSpPr>
        <p:spPr>
          <a:xfrm flipH="false" flipV="false" rot="0">
            <a:off x="7874952" y="3115619"/>
            <a:ext cx="6269201" cy="6915119"/>
          </a:xfrm>
          <a:custGeom>
            <a:avLst/>
            <a:gdLst/>
            <a:ahLst/>
            <a:cxnLst/>
            <a:rect r="r" b="b" t="t" l="l"/>
            <a:pathLst>
              <a:path h="6915119" w="6269201">
                <a:moveTo>
                  <a:pt x="0" y="0"/>
                </a:moveTo>
                <a:lnTo>
                  <a:pt x="6269202" y="0"/>
                </a:lnTo>
                <a:lnTo>
                  <a:pt x="6269202" y="6915119"/>
                </a:lnTo>
                <a:lnTo>
                  <a:pt x="0" y="6915119"/>
                </a:lnTo>
                <a:lnTo>
                  <a:pt x="0" y="0"/>
                </a:lnTo>
                <a:close/>
              </a:path>
            </a:pathLst>
          </a:custGeom>
          <a:blipFill>
            <a:blip r:embed="rId6"/>
            <a:stretch>
              <a:fillRect l="0" t="0" r="0" b="0"/>
            </a:stretch>
          </a:blipFill>
          <a:ln w="38100" cap="sq">
            <a:solidFill>
              <a:srgbClr val="FFFFFF"/>
            </a:solidFill>
            <a:prstDash val="solid"/>
            <a:miter/>
          </a:ln>
        </p:spPr>
      </p:sp>
      <p:sp>
        <p:nvSpPr>
          <p:cNvPr name="TextBox 16" id="16"/>
          <p:cNvSpPr txBox="true"/>
          <p:nvPr/>
        </p:nvSpPr>
        <p:spPr>
          <a:xfrm rot="0">
            <a:off x="274329" y="275162"/>
            <a:ext cx="12222321" cy="721995"/>
          </a:xfrm>
          <a:prstGeom prst="rect">
            <a:avLst/>
          </a:prstGeom>
        </p:spPr>
        <p:txBody>
          <a:bodyPr anchor="t" rtlCol="false" tIns="0" lIns="0" bIns="0" rIns="0">
            <a:spAutoFit/>
          </a:bodyPr>
          <a:lstStyle/>
          <a:p>
            <a:pPr algn="ctr">
              <a:lnSpc>
                <a:spcPts val="5880"/>
              </a:lnSpc>
            </a:pPr>
            <a:r>
              <a:rPr lang="en-US" sz="4200">
                <a:solidFill>
                  <a:srgbClr val="FFFFFF"/>
                </a:solidFill>
                <a:latin typeface="Emblema One"/>
              </a:rPr>
              <a:t>NumPy - pobieranie danych z ndarray</a:t>
            </a:r>
          </a:p>
        </p:txBody>
      </p:sp>
      <p:sp>
        <p:nvSpPr>
          <p:cNvPr name="AutoShape 17" id="17"/>
          <p:cNvSpPr/>
          <p:nvPr/>
        </p:nvSpPr>
        <p:spPr>
          <a:xfrm>
            <a:off x="15155153" y="5601048"/>
            <a:ext cx="3132847" cy="0"/>
          </a:xfrm>
          <a:prstGeom prst="line">
            <a:avLst/>
          </a:prstGeom>
          <a:ln cap="flat" w="38100">
            <a:solidFill>
              <a:srgbClr val="FFFFFF"/>
            </a:solidFill>
            <a:prstDash val="solid"/>
            <a:headEnd type="none" len="sm" w="sm"/>
            <a:tailEnd type="triangle" len="med" w="lg"/>
          </a:ln>
        </p:spPr>
      </p:sp>
      <p:sp>
        <p:nvSpPr>
          <p:cNvPr name="TextBox 18" id="18"/>
          <p:cNvSpPr txBox="true"/>
          <p:nvPr/>
        </p:nvSpPr>
        <p:spPr>
          <a:xfrm rot="0">
            <a:off x="15479723" y="5095875"/>
            <a:ext cx="2538095" cy="382270"/>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Fancy Indexing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494633">
            <a:off x="-2022061" y="8242530"/>
            <a:ext cx="4315504" cy="4088940"/>
          </a:xfrm>
          <a:custGeom>
            <a:avLst/>
            <a:gdLst/>
            <a:ahLst/>
            <a:cxnLst/>
            <a:rect r="r" b="b" t="t" l="l"/>
            <a:pathLst>
              <a:path h="4088940" w="4315504">
                <a:moveTo>
                  <a:pt x="0" y="0"/>
                </a:moveTo>
                <a:lnTo>
                  <a:pt x="4315504" y="0"/>
                </a:lnTo>
                <a:lnTo>
                  <a:pt x="4315504" y="4088940"/>
                </a:lnTo>
                <a:lnTo>
                  <a:pt x="0" y="4088940"/>
                </a:lnTo>
                <a:lnTo>
                  <a:pt x="0" y="0"/>
                </a:lnTo>
                <a:close/>
              </a:path>
            </a:pathLst>
          </a:custGeom>
          <a:blipFill>
            <a:blip r:embed="rId2"/>
            <a:stretch>
              <a:fillRect l="0" t="0" r="0" b="0"/>
            </a:stretch>
          </a:blipFill>
        </p:spPr>
      </p:sp>
      <p:sp>
        <p:nvSpPr>
          <p:cNvPr name="Freeform 3" id="3"/>
          <p:cNvSpPr/>
          <p:nvPr/>
        </p:nvSpPr>
        <p:spPr>
          <a:xfrm flipH="false" flipV="false" rot="313119">
            <a:off x="15158388" y="-1579634"/>
            <a:ext cx="5214256" cy="4986132"/>
          </a:xfrm>
          <a:custGeom>
            <a:avLst/>
            <a:gdLst/>
            <a:ahLst/>
            <a:cxnLst/>
            <a:rect r="r" b="b" t="t" l="l"/>
            <a:pathLst>
              <a:path h="4986132" w="5214256">
                <a:moveTo>
                  <a:pt x="0" y="0"/>
                </a:moveTo>
                <a:lnTo>
                  <a:pt x="5214256" y="0"/>
                </a:lnTo>
                <a:lnTo>
                  <a:pt x="5214256" y="4986132"/>
                </a:lnTo>
                <a:lnTo>
                  <a:pt x="0" y="4986132"/>
                </a:lnTo>
                <a:lnTo>
                  <a:pt x="0" y="0"/>
                </a:lnTo>
                <a:close/>
              </a:path>
            </a:pathLst>
          </a:custGeom>
          <a:blipFill>
            <a:blip r:embed="rId3"/>
            <a:stretch>
              <a:fillRect l="0" t="0" r="0" b="0"/>
            </a:stretch>
          </a:blipFill>
        </p:spPr>
      </p:sp>
      <p:sp>
        <p:nvSpPr>
          <p:cNvPr name="Freeform 4" id="4"/>
          <p:cNvSpPr/>
          <p:nvPr/>
        </p:nvSpPr>
        <p:spPr>
          <a:xfrm flipH="false" flipV="false" rot="0">
            <a:off x="8711039" y="129185"/>
            <a:ext cx="7112666" cy="10028631"/>
          </a:xfrm>
          <a:custGeom>
            <a:avLst/>
            <a:gdLst/>
            <a:ahLst/>
            <a:cxnLst/>
            <a:rect r="r" b="b" t="t" l="l"/>
            <a:pathLst>
              <a:path h="10028631" w="7112666">
                <a:moveTo>
                  <a:pt x="0" y="0"/>
                </a:moveTo>
                <a:lnTo>
                  <a:pt x="7112666" y="0"/>
                </a:lnTo>
                <a:lnTo>
                  <a:pt x="7112666" y="10028630"/>
                </a:lnTo>
                <a:lnTo>
                  <a:pt x="0" y="10028630"/>
                </a:lnTo>
                <a:lnTo>
                  <a:pt x="0" y="0"/>
                </a:lnTo>
                <a:close/>
              </a:path>
            </a:pathLst>
          </a:custGeom>
          <a:blipFill>
            <a:blip r:embed="rId4"/>
            <a:stretch>
              <a:fillRect l="0" t="0" r="0" b="0"/>
            </a:stretch>
          </a:blipFill>
          <a:ln w="38100" cap="sq">
            <a:solidFill>
              <a:srgbClr val="FFFFFF"/>
            </a:solidFill>
            <a:prstDash val="solid"/>
            <a:miter/>
          </a:ln>
        </p:spPr>
      </p:sp>
      <p:sp>
        <p:nvSpPr>
          <p:cNvPr name="TextBox 5" id="5"/>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sp>
        <p:nvSpPr>
          <p:cNvPr name="TextBox 6" id="6"/>
          <p:cNvSpPr txBox="true"/>
          <p:nvPr/>
        </p:nvSpPr>
        <p:spPr>
          <a:xfrm rot="0">
            <a:off x="599546" y="382905"/>
            <a:ext cx="8111492" cy="124396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Fancy indexing polega na wyciąganiu informacji z tablic poprzez zastosowanie tablic z wartościami Integer.</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088749">
            <a:off x="16421864" y="8888664"/>
            <a:ext cx="2440941" cy="2312792"/>
          </a:xfrm>
          <a:custGeom>
            <a:avLst/>
            <a:gdLst/>
            <a:ahLst/>
            <a:cxnLst/>
            <a:rect r="r" b="b" t="t" l="l"/>
            <a:pathLst>
              <a:path h="2312792" w="2440941">
                <a:moveTo>
                  <a:pt x="0" y="0"/>
                </a:moveTo>
                <a:lnTo>
                  <a:pt x="2440941" y="0"/>
                </a:lnTo>
                <a:lnTo>
                  <a:pt x="2440941" y="2312792"/>
                </a:lnTo>
                <a:lnTo>
                  <a:pt x="0" y="2312792"/>
                </a:lnTo>
                <a:lnTo>
                  <a:pt x="0" y="0"/>
                </a:lnTo>
                <a:close/>
              </a:path>
            </a:pathLst>
          </a:custGeom>
          <a:blipFill>
            <a:blip r:embed="rId2"/>
            <a:stretch>
              <a:fillRect l="0" t="0" r="0" b="0"/>
            </a:stretch>
          </a:blipFill>
        </p:spPr>
      </p:sp>
      <p:sp>
        <p:nvSpPr>
          <p:cNvPr name="Freeform 3" id="3"/>
          <p:cNvSpPr/>
          <p:nvPr/>
        </p:nvSpPr>
        <p:spPr>
          <a:xfrm flipH="false" flipV="false" rot="313119">
            <a:off x="14140837" y="-2669381"/>
            <a:ext cx="5583018" cy="5338761"/>
          </a:xfrm>
          <a:custGeom>
            <a:avLst/>
            <a:gdLst/>
            <a:ahLst/>
            <a:cxnLst/>
            <a:rect r="r" b="b" t="t" l="l"/>
            <a:pathLst>
              <a:path h="5338761" w="5583018">
                <a:moveTo>
                  <a:pt x="0" y="0"/>
                </a:moveTo>
                <a:lnTo>
                  <a:pt x="5583018" y="0"/>
                </a:lnTo>
                <a:lnTo>
                  <a:pt x="5583018" y="5338762"/>
                </a:lnTo>
                <a:lnTo>
                  <a:pt x="0" y="5338762"/>
                </a:lnTo>
                <a:lnTo>
                  <a:pt x="0" y="0"/>
                </a:lnTo>
                <a:close/>
              </a:path>
            </a:pathLst>
          </a:custGeom>
          <a:blipFill>
            <a:blip r:embed="rId3"/>
            <a:stretch>
              <a:fillRect l="0" t="0" r="0" b="0"/>
            </a:stretch>
          </a:blipFill>
        </p:spPr>
      </p:sp>
      <p:sp>
        <p:nvSpPr>
          <p:cNvPr name="Freeform 4" id="4"/>
          <p:cNvSpPr/>
          <p:nvPr/>
        </p:nvSpPr>
        <p:spPr>
          <a:xfrm flipH="false" flipV="false" rot="1705580">
            <a:off x="-3912271" y="7238099"/>
            <a:ext cx="7824542" cy="6963843"/>
          </a:xfrm>
          <a:custGeom>
            <a:avLst/>
            <a:gdLst/>
            <a:ahLst/>
            <a:cxnLst/>
            <a:rect r="r" b="b" t="t" l="l"/>
            <a:pathLst>
              <a:path h="6963843" w="7824542">
                <a:moveTo>
                  <a:pt x="0" y="0"/>
                </a:moveTo>
                <a:lnTo>
                  <a:pt x="7824542" y="0"/>
                </a:lnTo>
                <a:lnTo>
                  <a:pt x="7824542" y="6963843"/>
                </a:lnTo>
                <a:lnTo>
                  <a:pt x="0" y="6963843"/>
                </a:lnTo>
                <a:lnTo>
                  <a:pt x="0" y="0"/>
                </a:lnTo>
                <a:close/>
              </a:path>
            </a:pathLst>
          </a:custGeom>
          <a:blipFill>
            <a:blip r:embed="rId4"/>
            <a:stretch>
              <a:fillRect l="0" t="0" r="0" b="0"/>
            </a:stretch>
          </a:blipFill>
        </p:spPr>
      </p:sp>
      <p:sp>
        <p:nvSpPr>
          <p:cNvPr name="Freeform 5" id="5"/>
          <p:cNvSpPr/>
          <p:nvPr/>
        </p:nvSpPr>
        <p:spPr>
          <a:xfrm flipH="false" flipV="false" rot="6959566">
            <a:off x="-1661069" y="255337"/>
            <a:ext cx="2895099" cy="2768439"/>
          </a:xfrm>
          <a:custGeom>
            <a:avLst/>
            <a:gdLst/>
            <a:ahLst/>
            <a:cxnLst/>
            <a:rect r="r" b="b" t="t" l="l"/>
            <a:pathLst>
              <a:path h="2768439" w="2895099">
                <a:moveTo>
                  <a:pt x="0" y="0"/>
                </a:moveTo>
                <a:lnTo>
                  <a:pt x="2895099" y="0"/>
                </a:lnTo>
                <a:lnTo>
                  <a:pt x="2895099" y="2768438"/>
                </a:lnTo>
                <a:lnTo>
                  <a:pt x="0" y="2768438"/>
                </a:lnTo>
                <a:lnTo>
                  <a:pt x="0" y="0"/>
                </a:lnTo>
                <a:close/>
              </a:path>
            </a:pathLst>
          </a:custGeom>
          <a:blipFill>
            <a:blip r:embed="rId3"/>
            <a:stretch>
              <a:fillRect l="0" t="0" r="0" b="0"/>
            </a:stretch>
          </a:blipFill>
        </p:spPr>
      </p:sp>
      <p:sp>
        <p:nvSpPr>
          <p:cNvPr name="AutoShape 6" id="6"/>
          <p:cNvSpPr/>
          <p:nvPr/>
        </p:nvSpPr>
        <p:spPr>
          <a:xfrm>
            <a:off x="1665085" y="1047750"/>
            <a:ext cx="10310820" cy="0"/>
          </a:xfrm>
          <a:prstGeom prst="line">
            <a:avLst/>
          </a:prstGeom>
          <a:ln cap="flat" w="38100">
            <a:solidFill>
              <a:srgbClr val="FFFFFF"/>
            </a:solidFill>
            <a:prstDash val="solid"/>
            <a:headEnd type="none" len="sm" w="sm"/>
            <a:tailEnd type="none" len="sm" w="sm"/>
          </a:ln>
        </p:spPr>
      </p:sp>
      <p:sp>
        <p:nvSpPr>
          <p:cNvPr name="Freeform 7" id="7"/>
          <p:cNvSpPr/>
          <p:nvPr/>
        </p:nvSpPr>
        <p:spPr>
          <a:xfrm flipH="false" flipV="false" rot="0">
            <a:off x="1028700" y="3547330"/>
            <a:ext cx="7172277" cy="5635360"/>
          </a:xfrm>
          <a:custGeom>
            <a:avLst/>
            <a:gdLst/>
            <a:ahLst/>
            <a:cxnLst/>
            <a:rect r="r" b="b" t="t" l="l"/>
            <a:pathLst>
              <a:path h="5635360" w="7172277">
                <a:moveTo>
                  <a:pt x="0" y="0"/>
                </a:moveTo>
                <a:lnTo>
                  <a:pt x="7172277" y="0"/>
                </a:lnTo>
                <a:lnTo>
                  <a:pt x="7172277" y="5635360"/>
                </a:lnTo>
                <a:lnTo>
                  <a:pt x="0" y="5635360"/>
                </a:lnTo>
                <a:lnTo>
                  <a:pt x="0" y="0"/>
                </a:lnTo>
                <a:close/>
              </a:path>
            </a:pathLst>
          </a:custGeom>
          <a:blipFill>
            <a:blip r:embed="rId5"/>
            <a:stretch>
              <a:fillRect l="0" t="0" r="0" b="0"/>
            </a:stretch>
          </a:blipFill>
          <a:ln w="38100" cap="sq">
            <a:solidFill>
              <a:srgbClr val="FFFFFF"/>
            </a:solidFill>
            <a:prstDash val="solid"/>
            <a:miter/>
          </a:ln>
        </p:spPr>
      </p:sp>
      <p:sp>
        <p:nvSpPr>
          <p:cNvPr name="TextBox 8" id="8"/>
          <p:cNvSpPr txBox="true"/>
          <p:nvPr/>
        </p:nvSpPr>
        <p:spPr>
          <a:xfrm rot="0">
            <a:off x="1665085" y="147627"/>
            <a:ext cx="12545830" cy="72199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NumPy - Element-wise operations</a:t>
            </a:r>
          </a:p>
        </p:txBody>
      </p:sp>
      <p:sp>
        <p:nvSpPr>
          <p:cNvPr name="TextBox 9" id="9"/>
          <p:cNvSpPr txBox="true"/>
          <p:nvPr/>
        </p:nvSpPr>
        <p:spPr>
          <a:xfrm rot="0">
            <a:off x="1665085" y="1181100"/>
            <a:ext cx="13270745" cy="208216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Funkcja uniwersalna, czyli ufunc, to funkcja, która wykonuje operacje element-wise na danych w ndarrays. Można sobie wyobrazić to jaki wskaźnik, który idzie po tablicy i wykonuje daną operacje na każdym kolejnym jej elemencie. Pozwala to na szybkie i wydajnie wykonywanie operacji na dużych zbiorach danych.</a:t>
            </a:r>
          </a:p>
        </p:txBody>
      </p:sp>
      <p:grpSp>
        <p:nvGrpSpPr>
          <p:cNvPr name="Group 10" id="10"/>
          <p:cNvGrpSpPr/>
          <p:nvPr/>
        </p:nvGrpSpPr>
        <p:grpSpPr>
          <a:xfrm rot="0">
            <a:off x="8830913" y="3547330"/>
            <a:ext cx="4311341" cy="5487984"/>
            <a:chOff x="0" y="0"/>
            <a:chExt cx="5748455" cy="7317311"/>
          </a:xfrm>
        </p:grpSpPr>
        <p:sp>
          <p:nvSpPr>
            <p:cNvPr name="AutoShape 11" id="11"/>
            <p:cNvSpPr/>
            <p:nvPr/>
          </p:nvSpPr>
          <p:spPr>
            <a:xfrm rot="0">
              <a:off x="0" y="0"/>
              <a:ext cx="5748455" cy="7317311"/>
            </a:xfrm>
            <a:prstGeom prst="rect">
              <a:avLst/>
            </a:prstGeom>
            <a:solidFill>
              <a:srgbClr val="4D1354"/>
            </a:solidFill>
          </p:spPr>
        </p:sp>
        <p:sp>
          <p:nvSpPr>
            <p:cNvPr name="TextBox 12" id="12"/>
            <p:cNvSpPr txBox="true"/>
            <p:nvPr/>
          </p:nvSpPr>
          <p:spPr>
            <a:xfrm rot="0">
              <a:off x="417449" y="896345"/>
              <a:ext cx="4903631" cy="4323292"/>
            </a:xfrm>
            <a:prstGeom prst="rect">
              <a:avLst/>
            </a:prstGeom>
          </p:spPr>
          <p:txBody>
            <a:bodyPr anchor="t" rtlCol="false" tIns="0" lIns="0" bIns="0" rIns="0">
              <a:spAutoFit/>
            </a:bodyPr>
            <a:lstStyle/>
            <a:p>
              <a:pPr marL="431801" indent="-215900" lvl="1">
                <a:lnSpc>
                  <a:spcPts val="2800"/>
                </a:lnSpc>
                <a:buFont typeface="Arial"/>
                <a:buChar char="•"/>
              </a:pPr>
              <a:r>
                <a:rPr lang="en-US" sz="2000">
                  <a:solidFill>
                    <a:srgbClr val="FFFFFF"/>
                  </a:solidFill>
                  <a:latin typeface="Emblema One"/>
                </a:rPr>
                <a:t>square</a:t>
              </a:r>
            </a:p>
            <a:p>
              <a:pPr marL="431801" indent="-215900" lvl="1">
                <a:lnSpc>
                  <a:spcPts val="2800"/>
                </a:lnSpc>
                <a:buFont typeface="Arial"/>
                <a:buChar char="•"/>
              </a:pPr>
              <a:r>
                <a:rPr lang="en-US" sz="2000">
                  <a:solidFill>
                    <a:srgbClr val="FFFFFF"/>
                  </a:solidFill>
                  <a:latin typeface="Emblema One"/>
                </a:rPr>
                <a:t>sign</a:t>
              </a:r>
            </a:p>
            <a:p>
              <a:pPr marL="431801" indent="-215900" lvl="1">
                <a:lnSpc>
                  <a:spcPts val="2800"/>
                </a:lnSpc>
                <a:buFont typeface="Arial"/>
                <a:buChar char="•"/>
              </a:pPr>
              <a:r>
                <a:rPr lang="en-US" sz="2000">
                  <a:solidFill>
                    <a:srgbClr val="FFFFFF"/>
                  </a:solidFill>
                  <a:latin typeface="Emblema One"/>
                </a:rPr>
                <a:t>ceil</a:t>
              </a:r>
            </a:p>
            <a:p>
              <a:pPr marL="431801" indent="-215900" lvl="1">
                <a:lnSpc>
                  <a:spcPts val="2800"/>
                </a:lnSpc>
                <a:buFont typeface="Arial"/>
                <a:buChar char="•"/>
              </a:pPr>
              <a:r>
                <a:rPr lang="en-US" sz="2000">
                  <a:solidFill>
                    <a:srgbClr val="FFFFFF"/>
                  </a:solidFill>
                  <a:latin typeface="Emblema One"/>
                </a:rPr>
                <a:t>floor</a:t>
              </a:r>
            </a:p>
            <a:p>
              <a:pPr marL="431801" indent="-215900" lvl="1">
                <a:lnSpc>
                  <a:spcPts val="2800"/>
                </a:lnSpc>
                <a:buFont typeface="Arial"/>
                <a:buChar char="•"/>
              </a:pPr>
              <a:r>
                <a:rPr lang="en-US" sz="2000">
                  <a:solidFill>
                    <a:srgbClr val="FFFFFF"/>
                  </a:solidFill>
                  <a:latin typeface="Emblema One"/>
                </a:rPr>
                <a:t>isnan</a:t>
              </a:r>
            </a:p>
            <a:p>
              <a:pPr marL="431801" indent="-215900" lvl="1">
                <a:lnSpc>
                  <a:spcPts val="2800"/>
                </a:lnSpc>
                <a:buFont typeface="Arial"/>
                <a:buChar char="•"/>
              </a:pPr>
              <a:r>
                <a:rPr lang="en-US" sz="2000">
                  <a:solidFill>
                    <a:srgbClr val="FFFFFF"/>
                  </a:solidFill>
                  <a:latin typeface="Emblema One"/>
                </a:rPr>
                <a:t>isfinite</a:t>
              </a:r>
            </a:p>
            <a:p>
              <a:pPr marL="431801" indent="-215900" lvl="1">
                <a:lnSpc>
                  <a:spcPts val="2800"/>
                </a:lnSpc>
                <a:buFont typeface="Arial"/>
                <a:buChar char="•"/>
              </a:pPr>
              <a:r>
                <a:rPr lang="en-US" sz="2000">
                  <a:solidFill>
                    <a:srgbClr val="FFFFFF"/>
                  </a:solidFill>
                  <a:latin typeface="Emblema One"/>
                </a:rPr>
                <a:t>cos, sin, tan</a:t>
              </a:r>
            </a:p>
            <a:p>
              <a:pPr marL="431801" indent="-215900" lvl="1">
                <a:lnSpc>
                  <a:spcPts val="2800"/>
                </a:lnSpc>
                <a:buFont typeface="Arial"/>
                <a:buChar char="•"/>
              </a:pPr>
              <a:r>
                <a:rPr lang="en-US" sz="2000">
                  <a:solidFill>
                    <a:srgbClr val="FFFFFF"/>
                  </a:solidFill>
                  <a:latin typeface="Emblema One"/>
                </a:rPr>
                <a:t>arcos, arcsin</a:t>
              </a:r>
            </a:p>
            <a:p>
              <a:pPr marL="431801" indent="-215900" lvl="1">
                <a:lnSpc>
                  <a:spcPts val="2800"/>
                </a:lnSpc>
                <a:buFont typeface="Arial"/>
                <a:buChar char="•"/>
              </a:pPr>
              <a:r>
                <a:rPr lang="en-US" sz="2000">
                  <a:solidFill>
                    <a:srgbClr val="FFFFFF"/>
                  </a:solidFill>
                  <a:latin typeface="Emblema One"/>
                </a:rPr>
                <a:t>logical_not</a:t>
              </a:r>
            </a:p>
          </p:txBody>
        </p:sp>
        <p:sp>
          <p:nvSpPr>
            <p:cNvPr name="TextBox 13" id="13"/>
            <p:cNvSpPr txBox="true"/>
            <p:nvPr/>
          </p:nvSpPr>
          <p:spPr>
            <a:xfrm rot="0">
              <a:off x="427375" y="234252"/>
              <a:ext cx="4893704" cy="493818"/>
            </a:xfrm>
            <a:prstGeom prst="rect">
              <a:avLst/>
            </a:prstGeom>
          </p:spPr>
          <p:txBody>
            <a:bodyPr anchor="t" rtlCol="false" tIns="0" lIns="0" bIns="0" rIns="0">
              <a:spAutoFit/>
            </a:bodyPr>
            <a:lstStyle/>
            <a:p>
              <a:pPr algn="ctr">
                <a:lnSpc>
                  <a:spcPts val="3079"/>
                </a:lnSpc>
                <a:spcBef>
                  <a:spcPct val="0"/>
                </a:spcBef>
              </a:pPr>
              <a:r>
                <a:rPr lang="en-US" sz="2199">
                  <a:solidFill>
                    <a:srgbClr val="FFFFFF"/>
                  </a:solidFill>
                  <a:latin typeface="Emblema One"/>
                </a:rPr>
                <a:t>UNARY UFUNC</a:t>
              </a:r>
            </a:p>
          </p:txBody>
        </p:sp>
      </p:grpSp>
      <p:grpSp>
        <p:nvGrpSpPr>
          <p:cNvPr name="Group 14" id="14"/>
          <p:cNvGrpSpPr/>
          <p:nvPr/>
        </p:nvGrpSpPr>
        <p:grpSpPr>
          <a:xfrm rot="0">
            <a:off x="13637685" y="3547330"/>
            <a:ext cx="4311341" cy="5468934"/>
            <a:chOff x="0" y="0"/>
            <a:chExt cx="5748455" cy="7291911"/>
          </a:xfrm>
        </p:grpSpPr>
        <p:sp>
          <p:nvSpPr>
            <p:cNvPr name="AutoShape 15" id="15"/>
            <p:cNvSpPr/>
            <p:nvPr/>
          </p:nvSpPr>
          <p:spPr>
            <a:xfrm rot="0">
              <a:off x="0" y="0"/>
              <a:ext cx="5748455" cy="7291911"/>
            </a:xfrm>
            <a:prstGeom prst="rect">
              <a:avLst/>
            </a:prstGeom>
            <a:solidFill>
              <a:srgbClr val="4D1354"/>
            </a:solidFill>
          </p:spPr>
        </p:sp>
        <p:sp>
          <p:nvSpPr>
            <p:cNvPr name="TextBox 16" id="16"/>
            <p:cNvSpPr txBox="true"/>
            <p:nvPr/>
          </p:nvSpPr>
          <p:spPr>
            <a:xfrm rot="0">
              <a:off x="417449" y="896345"/>
              <a:ext cx="4903631" cy="4297892"/>
            </a:xfrm>
            <a:prstGeom prst="rect">
              <a:avLst/>
            </a:prstGeom>
          </p:spPr>
          <p:txBody>
            <a:bodyPr anchor="t" rtlCol="false" tIns="0" lIns="0" bIns="0" rIns="0">
              <a:spAutoFit/>
            </a:bodyPr>
            <a:lstStyle/>
            <a:p>
              <a:pPr marL="431801" indent="-215900" lvl="1">
                <a:lnSpc>
                  <a:spcPts val="2800"/>
                </a:lnSpc>
                <a:buFont typeface="Arial"/>
                <a:buChar char="•"/>
              </a:pPr>
              <a:r>
                <a:rPr lang="en-US" sz="2000">
                  <a:solidFill>
                    <a:srgbClr val="FFFFFF"/>
                  </a:solidFill>
                  <a:latin typeface="Emblema One"/>
                </a:rPr>
                <a:t>substract</a:t>
              </a:r>
            </a:p>
            <a:p>
              <a:pPr marL="431801" indent="-215900" lvl="1">
                <a:lnSpc>
                  <a:spcPts val="2800"/>
                </a:lnSpc>
                <a:buFont typeface="Arial"/>
                <a:buChar char="•"/>
              </a:pPr>
              <a:r>
                <a:rPr lang="en-US" sz="2000">
                  <a:solidFill>
                    <a:srgbClr val="FFFFFF"/>
                  </a:solidFill>
                  <a:latin typeface="Emblema One"/>
                </a:rPr>
                <a:t>multiply</a:t>
              </a:r>
            </a:p>
            <a:p>
              <a:pPr marL="431801" indent="-215900" lvl="1">
                <a:lnSpc>
                  <a:spcPts val="2800"/>
                </a:lnSpc>
                <a:buFont typeface="Arial"/>
                <a:buChar char="•"/>
              </a:pPr>
              <a:r>
                <a:rPr lang="en-US" sz="2000">
                  <a:solidFill>
                    <a:srgbClr val="FFFFFF"/>
                  </a:solidFill>
                  <a:latin typeface="Emblema One"/>
                </a:rPr>
                <a:t>divide</a:t>
              </a:r>
            </a:p>
            <a:p>
              <a:pPr marL="431801" indent="-215900" lvl="1">
                <a:lnSpc>
                  <a:spcPts val="2800"/>
                </a:lnSpc>
                <a:buFont typeface="Arial"/>
                <a:buChar char="•"/>
              </a:pPr>
              <a:r>
                <a:rPr lang="en-US" sz="2000">
                  <a:solidFill>
                    <a:srgbClr val="FFFFFF"/>
                  </a:solidFill>
                  <a:latin typeface="Emblema One"/>
                </a:rPr>
                <a:t>maximum, minimum</a:t>
              </a:r>
            </a:p>
            <a:p>
              <a:pPr marL="431801" indent="-215900" lvl="1">
                <a:lnSpc>
                  <a:spcPts val="2800"/>
                </a:lnSpc>
                <a:buFont typeface="Arial"/>
                <a:buChar char="•"/>
              </a:pPr>
              <a:r>
                <a:rPr lang="en-US" sz="2000">
                  <a:solidFill>
                    <a:srgbClr val="FFFFFF"/>
                  </a:solidFill>
                  <a:latin typeface="Emblema One"/>
                </a:rPr>
                <a:t>mod</a:t>
              </a:r>
            </a:p>
            <a:p>
              <a:pPr marL="431801" indent="-215900" lvl="1">
                <a:lnSpc>
                  <a:spcPts val="2800"/>
                </a:lnSpc>
                <a:buFont typeface="Arial"/>
                <a:buChar char="•"/>
              </a:pPr>
              <a:r>
                <a:rPr lang="en-US" sz="2000">
                  <a:solidFill>
                    <a:srgbClr val="FFFFFF"/>
                  </a:solidFill>
                  <a:latin typeface="Emblema One"/>
                </a:rPr>
                <a:t>greater, greater_equal itp</a:t>
              </a:r>
            </a:p>
            <a:p>
              <a:pPr marL="431801" indent="-215900" lvl="1">
                <a:lnSpc>
                  <a:spcPts val="2800"/>
                </a:lnSpc>
                <a:buFont typeface="Arial"/>
                <a:buChar char="•"/>
              </a:pPr>
              <a:r>
                <a:rPr lang="en-US" sz="2000">
                  <a:solidFill>
                    <a:srgbClr val="FFFFFF"/>
                  </a:solidFill>
                  <a:latin typeface="Emblema One"/>
                </a:rPr>
                <a:t>logical_and, logical_or itp</a:t>
              </a:r>
            </a:p>
          </p:txBody>
        </p:sp>
        <p:sp>
          <p:nvSpPr>
            <p:cNvPr name="TextBox 17" id="17"/>
            <p:cNvSpPr txBox="true"/>
            <p:nvPr/>
          </p:nvSpPr>
          <p:spPr>
            <a:xfrm rot="0">
              <a:off x="427375" y="234252"/>
              <a:ext cx="4893704" cy="493818"/>
            </a:xfrm>
            <a:prstGeom prst="rect">
              <a:avLst/>
            </a:prstGeom>
          </p:spPr>
          <p:txBody>
            <a:bodyPr anchor="t" rtlCol="false" tIns="0" lIns="0" bIns="0" rIns="0">
              <a:spAutoFit/>
            </a:bodyPr>
            <a:lstStyle/>
            <a:p>
              <a:pPr algn="ctr">
                <a:lnSpc>
                  <a:spcPts val="3079"/>
                </a:lnSpc>
                <a:spcBef>
                  <a:spcPct val="0"/>
                </a:spcBef>
              </a:pPr>
              <a:r>
                <a:rPr lang="en-US" sz="2199">
                  <a:solidFill>
                    <a:srgbClr val="FFFFFF"/>
                  </a:solidFill>
                  <a:latin typeface="Emblema One"/>
                </a:rPr>
                <a:t>BINARY UFUNC</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4494633">
            <a:off x="16297396" y="8499354"/>
            <a:ext cx="2605188" cy="2468415"/>
          </a:xfrm>
          <a:custGeom>
            <a:avLst/>
            <a:gdLst/>
            <a:ahLst/>
            <a:cxnLst/>
            <a:rect r="r" b="b" t="t" l="l"/>
            <a:pathLst>
              <a:path h="2468415" w="2605188">
                <a:moveTo>
                  <a:pt x="0" y="0"/>
                </a:moveTo>
                <a:lnTo>
                  <a:pt x="2605187" y="0"/>
                </a:lnTo>
                <a:lnTo>
                  <a:pt x="2605187" y="2468415"/>
                </a:lnTo>
                <a:lnTo>
                  <a:pt x="0" y="2468415"/>
                </a:lnTo>
                <a:lnTo>
                  <a:pt x="0" y="0"/>
                </a:lnTo>
                <a:close/>
              </a:path>
            </a:pathLst>
          </a:custGeom>
          <a:blipFill>
            <a:blip r:embed="rId2"/>
            <a:stretch>
              <a:fillRect l="0" t="0" r="0" b="0"/>
            </a:stretch>
          </a:blipFill>
        </p:spPr>
      </p:sp>
      <p:sp>
        <p:nvSpPr>
          <p:cNvPr name="Freeform 3" id="3"/>
          <p:cNvSpPr/>
          <p:nvPr/>
        </p:nvSpPr>
        <p:spPr>
          <a:xfrm flipH="false" flipV="false" rot="0">
            <a:off x="-2475847" y="-1023641"/>
            <a:ext cx="5225712" cy="4650884"/>
          </a:xfrm>
          <a:custGeom>
            <a:avLst/>
            <a:gdLst/>
            <a:ahLst/>
            <a:cxnLst/>
            <a:rect r="r" b="b" t="t" l="l"/>
            <a:pathLst>
              <a:path h="4650884" w="5225712">
                <a:moveTo>
                  <a:pt x="0" y="0"/>
                </a:moveTo>
                <a:lnTo>
                  <a:pt x="5225712" y="0"/>
                </a:lnTo>
                <a:lnTo>
                  <a:pt x="5225712" y="4650884"/>
                </a:lnTo>
                <a:lnTo>
                  <a:pt x="0" y="4650884"/>
                </a:lnTo>
                <a:lnTo>
                  <a:pt x="0" y="0"/>
                </a:lnTo>
                <a:close/>
              </a:path>
            </a:pathLst>
          </a:custGeom>
          <a:blipFill>
            <a:blip r:embed="rId3"/>
            <a:stretch>
              <a:fillRect l="0" t="0" r="0" b="0"/>
            </a:stretch>
          </a:blipFill>
        </p:spPr>
      </p:sp>
      <p:sp>
        <p:nvSpPr>
          <p:cNvPr name="Freeform 4" id="4"/>
          <p:cNvSpPr/>
          <p:nvPr/>
        </p:nvSpPr>
        <p:spPr>
          <a:xfrm flipH="false" flipV="false" rot="313119">
            <a:off x="-892148" y="5432497"/>
            <a:ext cx="5693252" cy="5444172"/>
          </a:xfrm>
          <a:custGeom>
            <a:avLst/>
            <a:gdLst/>
            <a:ahLst/>
            <a:cxnLst/>
            <a:rect r="r" b="b" t="t" l="l"/>
            <a:pathLst>
              <a:path h="5444172" w="5693252">
                <a:moveTo>
                  <a:pt x="0" y="0"/>
                </a:moveTo>
                <a:lnTo>
                  <a:pt x="5693252" y="0"/>
                </a:lnTo>
                <a:lnTo>
                  <a:pt x="5693252" y="5444172"/>
                </a:lnTo>
                <a:lnTo>
                  <a:pt x="0" y="5444172"/>
                </a:lnTo>
                <a:lnTo>
                  <a:pt x="0" y="0"/>
                </a:lnTo>
                <a:close/>
              </a:path>
            </a:pathLst>
          </a:custGeom>
          <a:blipFill>
            <a:blip r:embed="rId4"/>
            <a:stretch>
              <a:fillRect l="0" t="0" r="0" b="0"/>
            </a:stretch>
          </a:blipFill>
        </p:spPr>
      </p:sp>
      <p:sp>
        <p:nvSpPr>
          <p:cNvPr name="AutoShape 5" id="5"/>
          <p:cNvSpPr/>
          <p:nvPr/>
        </p:nvSpPr>
        <p:spPr>
          <a:xfrm>
            <a:off x="2749865" y="1009650"/>
            <a:ext cx="10310820" cy="0"/>
          </a:xfrm>
          <a:prstGeom prst="line">
            <a:avLst/>
          </a:prstGeom>
          <a:ln cap="flat" w="38100">
            <a:solidFill>
              <a:srgbClr val="FFFFFF"/>
            </a:solidFill>
            <a:prstDash val="solid"/>
            <a:headEnd type="none" len="sm" w="sm"/>
            <a:tailEnd type="none" len="sm" w="sm"/>
          </a:ln>
        </p:spPr>
      </p:sp>
      <p:sp>
        <p:nvSpPr>
          <p:cNvPr name="Freeform 6" id="6"/>
          <p:cNvSpPr/>
          <p:nvPr/>
        </p:nvSpPr>
        <p:spPr>
          <a:xfrm flipH="false" flipV="false" rot="0">
            <a:off x="7015348" y="2747687"/>
            <a:ext cx="7075438" cy="7336284"/>
          </a:xfrm>
          <a:custGeom>
            <a:avLst/>
            <a:gdLst/>
            <a:ahLst/>
            <a:cxnLst/>
            <a:rect r="r" b="b" t="t" l="l"/>
            <a:pathLst>
              <a:path h="7336284" w="7075438">
                <a:moveTo>
                  <a:pt x="0" y="0"/>
                </a:moveTo>
                <a:lnTo>
                  <a:pt x="7075438" y="0"/>
                </a:lnTo>
                <a:lnTo>
                  <a:pt x="7075438" y="7336284"/>
                </a:lnTo>
                <a:lnTo>
                  <a:pt x="0" y="7336284"/>
                </a:lnTo>
                <a:lnTo>
                  <a:pt x="0" y="0"/>
                </a:lnTo>
                <a:close/>
              </a:path>
            </a:pathLst>
          </a:custGeom>
          <a:blipFill>
            <a:blip r:embed="rId5"/>
            <a:stretch>
              <a:fillRect l="0" t="0" r="0" b="0"/>
            </a:stretch>
          </a:blipFill>
          <a:ln w="38100" cap="sq">
            <a:solidFill>
              <a:srgbClr val="FFFFFF"/>
            </a:solidFill>
            <a:prstDash val="solid"/>
            <a:miter/>
          </a:ln>
        </p:spPr>
      </p:sp>
      <p:sp>
        <p:nvSpPr>
          <p:cNvPr name="TextBox 7" id="7"/>
          <p:cNvSpPr txBox="true"/>
          <p:nvPr/>
        </p:nvSpPr>
        <p:spPr>
          <a:xfrm rot="0">
            <a:off x="2749865" y="100294"/>
            <a:ext cx="8793798" cy="721995"/>
          </a:xfrm>
          <a:prstGeom prst="rect">
            <a:avLst/>
          </a:prstGeom>
        </p:spPr>
        <p:txBody>
          <a:bodyPr anchor="t" rtlCol="false" tIns="0" lIns="0" bIns="0" rIns="0">
            <a:spAutoFit/>
          </a:bodyPr>
          <a:lstStyle/>
          <a:p>
            <a:pPr algn="ctr">
              <a:lnSpc>
                <a:spcPts val="5880"/>
              </a:lnSpc>
            </a:pPr>
            <a:r>
              <a:rPr lang="en-US" sz="4200">
                <a:solidFill>
                  <a:srgbClr val="FFFFFF"/>
                </a:solidFill>
                <a:latin typeface="Emblema One"/>
              </a:rPr>
              <a:t>NumPy - logika warunkowa</a:t>
            </a:r>
          </a:p>
        </p:txBody>
      </p:sp>
      <p:sp>
        <p:nvSpPr>
          <p:cNvPr name="TextBox 8" id="8"/>
          <p:cNvSpPr txBox="true"/>
          <p:nvPr/>
        </p:nvSpPr>
        <p:spPr>
          <a:xfrm rot="0">
            <a:off x="2749865" y="1152525"/>
            <a:ext cx="6754625" cy="1944370"/>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Funkcja </a:t>
            </a:r>
            <a:r>
              <a:rPr lang="en-US" sz="2199">
                <a:solidFill>
                  <a:srgbClr val="38B6FF"/>
                </a:solidFill>
                <a:latin typeface="Emblema One"/>
              </a:rPr>
              <a:t>np.where()</a:t>
            </a:r>
            <a:r>
              <a:rPr lang="en-US" sz="2199">
                <a:solidFill>
                  <a:srgbClr val="FFFFFF"/>
                </a:solidFill>
                <a:latin typeface="Emblema One"/>
              </a:rPr>
              <a:t> w NumPy służy do wykonywania operacji watunkowych na tablicach. Pozwala ona na wybór elementów z dwóch różnych tablic na podstawie tabeli stanów</a:t>
            </a:r>
          </a:p>
        </p:txBody>
      </p:sp>
      <p:grpSp>
        <p:nvGrpSpPr>
          <p:cNvPr name="Group 9" id="9"/>
          <p:cNvGrpSpPr/>
          <p:nvPr/>
        </p:nvGrpSpPr>
        <p:grpSpPr>
          <a:xfrm rot="0">
            <a:off x="757322" y="3928546"/>
            <a:ext cx="6258026" cy="1115695"/>
            <a:chOff x="0" y="0"/>
            <a:chExt cx="8344035" cy="1487593"/>
          </a:xfrm>
        </p:grpSpPr>
        <p:pic>
          <p:nvPicPr>
            <p:cNvPr name="Picture 10" id="10"/>
            <p:cNvPicPr>
              <a:picLocks noChangeAspect="true"/>
            </p:cNvPicPr>
            <p:nvPr/>
          </p:nvPicPr>
          <p:blipFill>
            <a:blip r:embed="rId6"/>
            <a:srcRect l="0" t="0" r="0" b="0"/>
            <a:stretch>
              <a:fillRect/>
            </a:stretch>
          </p:blipFill>
          <p:spPr>
            <a:xfrm flipH="false" flipV="false" rot="0">
              <a:off x="6477366" y="561796"/>
              <a:ext cx="1866669" cy="364000"/>
            </a:xfrm>
            <a:prstGeom prst="rect">
              <a:avLst/>
            </a:prstGeom>
          </p:spPr>
        </p:pic>
        <p:sp>
          <p:nvSpPr>
            <p:cNvPr name="TextBox 11" id="11"/>
            <p:cNvSpPr txBox="true"/>
            <p:nvPr/>
          </p:nvSpPr>
          <p:spPr>
            <a:xfrm rot="0">
              <a:off x="0" y="-47625"/>
              <a:ext cx="6715862" cy="15352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Użycie funkcji </a:t>
              </a:r>
              <a:r>
                <a:rPr lang="en-US" sz="2199">
                  <a:solidFill>
                    <a:srgbClr val="38B6FF"/>
                  </a:solidFill>
                  <a:latin typeface="Emblema One"/>
                </a:rPr>
                <a:t>np.where()</a:t>
              </a:r>
              <a:r>
                <a:rPr lang="en-US" sz="2199">
                  <a:solidFill>
                    <a:srgbClr val="FFFFFF"/>
                  </a:solidFill>
                  <a:latin typeface="Emblema One"/>
                </a:rPr>
                <a:t> jest równoznaczne z użyciem składni:</a:t>
              </a:r>
              <a:r>
                <a:rPr lang="en-US" sz="2199">
                  <a:solidFill>
                    <a:srgbClr val="38B6FF"/>
                  </a:solidFill>
                  <a:latin typeface="Emblema One"/>
                </a:rPr>
                <a:t> x if cond else y</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199663">
            <a:off x="5389339" y="-5586778"/>
            <a:ext cx="9366851" cy="8957051"/>
          </a:xfrm>
          <a:custGeom>
            <a:avLst/>
            <a:gdLst/>
            <a:ahLst/>
            <a:cxnLst/>
            <a:rect r="r" b="b" t="t" l="l"/>
            <a:pathLst>
              <a:path h="8957051" w="9366851">
                <a:moveTo>
                  <a:pt x="0" y="0"/>
                </a:moveTo>
                <a:lnTo>
                  <a:pt x="9366851" y="0"/>
                </a:lnTo>
                <a:lnTo>
                  <a:pt x="9366851" y="8957050"/>
                </a:lnTo>
                <a:lnTo>
                  <a:pt x="0" y="8957050"/>
                </a:lnTo>
                <a:lnTo>
                  <a:pt x="0" y="0"/>
                </a:lnTo>
                <a:close/>
              </a:path>
            </a:pathLst>
          </a:custGeom>
          <a:blipFill>
            <a:blip r:embed="rId2">
              <a:alphaModFix amt="52000"/>
            </a:blip>
            <a:stretch>
              <a:fillRect l="0" t="0" r="0" b="0"/>
            </a:stretch>
          </a:blipFill>
        </p:spPr>
      </p:sp>
      <p:sp>
        <p:nvSpPr>
          <p:cNvPr name="Freeform 3" id="3"/>
          <p:cNvSpPr/>
          <p:nvPr/>
        </p:nvSpPr>
        <p:spPr>
          <a:xfrm flipH="false" flipV="false" rot="-2715964">
            <a:off x="16654820" y="1816643"/>
            <a:ext cx="2207918" cy="2092002"/>
          </a:xfrm>
          <a:custGeom>
            <a:avLst/>
            <a:gdLst/>
            <a:ahLst/>
            <a:cxnLst/>
            <a:rect r="r" b="b" t="t" l="l"/>
            <a:pathLst>
              <a:path h="2092002" w="2207918">
                <a:moveTo>
                  <a:pt x="0" y="0"/>
                </a:moveTo>
                <a:lnTo>
                  <a:pt x="2207918" y="0"/>
                </a:lnTo>
                <a:lnTo>
                  <a:pt x="2207918" y="2092002"/>
                </a:lnTo>
                <a:lnTo>
                  <a:pt x="0" y="2092002"/>
                </a:lnTo>
                <a:lnTo>
                  <a:pt x="0" y="0"/>
                </a:lnTo>
                <a:close/>
              </a:path>
            </a:pathLst>
          </a:custGeom>
          <a:blipFill>
            <a:blip r:embed="rId3"/>
            <a:stretch>
              <a:fillRect l="0" t="0" r="0" b="0"/>
            </a:stretch>
          </a:blipFill>
        </p:spPr>
      </p:sp>
      <p:sp>
        <p:nvSpPr>
          <p:cNvPr name="Freeform 4" id="4"/>
          <p:cNvSpPr/>
          <p:nvPr/>
        </p:nvSpPr>
        <p:spPr>
          <a:xfrm flipH="false" flipV="false" rot="-394911">
            <a:off x="16125490" y="7311630"/>
            <a:ext cx="5163362" cy="4892285"/>
          </a:xfrm>
          <a:custGeom>
            <a:avLst/>
            <a:gdLst/>
            <a:ahLst/>
            <a:cxnLst/>
            <a:rect r="r" b="b" t="t" l="l"/>
            <a:pathLst>
              <a:path h="4892285" w="5163362">
                <a:moveTo>
                  <a:pt x="0" y="0"/>
                </a:moveTo>
                <a:lnTo>
                  <a:pt x="5163361" y="0"/>
                </a:lnTo>
                <a:lnTo>
                  <a:pt x="5163361" y="4892285"/>
                </a:lnTo>
                <a:lnTo>
                  <a:pt x="0" y="4892285"/>
                </a:lnTo>
                <a:lnTo>
                  <a:pt x="0" y="0"/>
                </a:lnTo>
                <a:close/>
              </a:path>
            </a:pathLst>
          </a:custGeom>
          <a:blipFill>
            <a:blip r:embed="rId3"/>
            <a:stretch>
              <a:fillRect l="0" t="0" r="0" b="0"/>
            </a:stretch>
          </a:blipFill>
        </p:spPr>
      </p:sp>
      <p:sp>
        <p:nvSpPr>
          <p:cNvPr name="AutoShape 5" id="5"/>
          <p:cNvSpPr/>
          <p:nvPr/>
        </p:nvSpPr>
        <p:spPr>
          <a:xfrm>
            <a:off x="148470" y="1009650"/>
            <a:ext cx="10310820" cy="0"/>
          </a:xfrm>
          <a:prstGeom prst="line">
            <a:avLst/>
          </a:prstGeom>
          <a:ln cap="flat" w="38100">
            <a:solidFill>
              <a:srgbClr val="FFFFFF"/>
            </a:solidFill>
            <a:prstDash val="solid"/>
            <a:headEnd type="none" len="sm" w="sm"/>
            <a:tailEnd type="none" len="sm" w="sm"/>
          </a:ln>
        </p:spPr>
      </p:sp>
      <p:sp>
        <p:nvSpPr>
          <p:cNvPr name="Freeform 6" id="6"/>
          <p:cNvSpPr/>
          <p:nvPr/>
        </p:nvSpPr>
        <p:spPr>
          <a:xfrm flipH="false" flipV="false" rot="0">
            <a:off x="551326" y="1342219"/>
            <a:ext cx="7794284" cy="5905242"/>
          </a:xfrm>
          <a:custGeom>
            <a:avLst/>
            <a:gdLst/>
            <a:ahLst/>
            <a:cxnLst/>
            <a:rect r="r" b="b" t="t" l="l"/>
            <a:pathLst>
              <a:path h="5905242" w="7794284">
                <a:moveTo>
                  <a:pt x="0" y="0"/>
                </a:moveTo>
                <a:lnTo>
                  <a:pt x="7794284" y="0"/>
                </a:lnTo>
                <a:lnTo>
                  <a:pt x="7794284" y="5905241"/>
                </a:lnTo>
                <a:lnTo>
                  <a:pt x="0" y="5905241"/>
                </a:lnTo>
                <a:lnTo>
                  <a:pt x="0" y="0"/>
                </a:lnTo>
                <a:close/>
              </a:path>
            </a:pathLst>
          </a:custGeom>
          <a:blipFill>
            <a:blip r:embed="rId4"/>
            <a:stretch>
              <a:fillRect l="0" t="0" r="0" b="0"/>
            </a:stretch>
          </a:blipFill>
          <a:ln w="38100" cap="sq">
            <a:solidFill>
              <a:srgbClr val="FFFFFF"/>
            </a:solidFill>
            <a:prstDash val="solid"/>
            <a:miter/>
          </a:ln>
        </p:spPr>
      </p:sp>
      <p:sp>
        <p:nvSpPr>
          <p:cNvPr name="TextBox 7" id="7"/>
          <p:cNvSpPr txBox="true"/>
          <p:nvPr/>
        </p:nvSpPr>
        <p:spPr>
          <a:xfrm rot="0">
            <a:off x="148470" y="84517"/>
            <a:ext cx="17715350" cy="72199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NumPy - metody matematyczne oraz statystyczne</a:t>
            </a:r>
          </a:p>
        </p:txBody>
      </p:sp>
      <p:pic>
        <p:nvPicPr>
          <p:cNvPr name="Picture 8" id="8"/>
          <p:cNvPicPr>
            <a:picLocks noChangeAspect="true"/>
          </p:cNvPicPr>
          <p:nvPr/>
        </p:nvPicPr>
        <p:blipFill>
          <a:blip r:embed="rId5"/>
          <a:srcRect l="0" t="0" r="0" b="0"/>
          <a:stretch>
            <a:fillRect/>
          </a:stretch>
        </p:blipFill>
        <p:spPr>
          <a:xfrm flipH="false" flipV="false" rot="-10800000">
            <a:off x="8345610" y="5941323"/>
            <a:ext cx="1400002" cy="273000"/>
          </a:xfrm>
          <a:prstGeom prst="rect">
            <a:avLst/>
          </a:prstGeom>
        </p:spPr>
      </p:pic>
      <p:sp>
        <p:nvSpPr>
          <p:cNvPr name="TextBox 9" id="9"/>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grpSp>
        <p:nvGrpSpPr>
          <p:cNvPr name="Group 10" id="10"/>
          <p:cNvGrpSpPr/>
          <p:nvPr/>
        </p:nvGrpSpPr>
        <p:grpSpPr>
          <a:xfrm rot="0">
            <a:off x="8345610" y="3736992"/>
            <a:ext cx="9106181" cy="725170"/>
            <a:chOff x="0" y="0"/>
            <a:chExt cx="12141574" cy="966893"/>
          </a:xfrm>
        </p:grpSpPr>
        <p:pic>
          <p:nvPicPr>
            <p:cNvPr name="Picture 11" id="11"/>
            <p:cNvPicPr>
              <a:picLocks noChangeAspect="true"/>
            </p:cNvPicPr>
            <p:nvPr/>
          </p:nvPicPr>
          <p:blipFill>
            <a:blip r:embed="rId5"/>
            <a:srcRect l="0" t="0" r="0" b="0"/>
            <a:stretch>
              <a:fillRect/>
            </a:stretch>
          </p:blipFill>
          <p:spPr>
            <a:xfrm flipH="false" flipV="false" rot="-10800000">
              <a:off x="0" y="379796"/>
              <a:ext cx="1866669" cy="364000"/>
            </a:xfrm>
            <a:prstGeom prst="rect">
              <a:avLst/>
            </a:prstGeom>
          </p:spPr>
        </p:pic>
        <p:sp>
          <p:nvSpPr>
            <p:cNvPr name="TextBox 12" id="12"/>
            <p:cNvSpPr txBox="true"/>
            <p:nvPr/>
          </p:nvSpPr>
          <p:spPr>
            <a:xfrm rot="0">
              <a:off x="2061686" y="-47625"/>
              <a:ext cx="10079888" cy="10145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możemy wykonywać agregację wszystkich danych w tablicy</a:t>
              </a:r>
            </a:p>
          </p:txBody>
        </p:sp>
      </p:grpSp>
      <p:sp>
        <p:nvSpPr>
          <p:cNvPr name="TextBox 13" id="13"/>
          <p:cNvSpPr txBox="true"/>
          <p:nvPr/>
        </p:nvSpPr>
        <p:spPr>
          <a:xfrm rot="0">
            <a:off x="9891875" y="5804113"/>
            <a:ext cx="7559916" cy="1163320"/>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lub możemy dokonywać agregacji wzdłuż osi (</a:t>
            </a:r>
            <a:r>
              <a:rPr lang="en-US" sz="2199">
                <a:solidFill>
                  <a:srgbClr val="38B6FF"/>
                </a:solidFill>
                <a:latin typeface="Emblema One"/>
              </a:rPr>
              <a:t>axis=1</a:t>
            </a:r>
            <a:r>
              <a:rPr lang="en-US" sz="2199">
                <a:solidFill>
                  <a:srgbClr val="FFFFFF"/>
                </a:solidFill>
                <a:latin typeface="Emblema One"/>
              </a:rPr>
              <a:t> - wzdłuż kolumn, </a:t>
            </a:r>
            <a:r>
              <a:rPr lang="en-US" sz="2199">
                <a:solidFill>
                  <a:srgbClr val="38B6FF"/>
                </a:solidFill>
                <a:latin typeface="Emblema One"/>
              </a:rPr>
              <a:t>axis=0</a:t>
            </a:r>
            <a:r>
              <a:rPr lang="en-US" sz="2199">
                <a:solidFill>
                  <a:srgbClr val="FFFFFF"/>
                </a:solidFill>
                <a:latin typeface="Emblema One"/>
              </a:rPr>
              <a:t> - wzdłuż wierszy)</a:t>
            </a:r>
          </a:p>
        </p:txBody>
      </p:sp>
      <p:sp>
        <p:nvSpPr>
          <p:cNvPr name="TextBox 14" id="14"/>
          <p:cNvSpPr txBox="true"/>
          <p:nvPr/>
        </p:nvSpPr>
        <p:spPr>
          <a:xfrm rot="0">
            <a:off x="553561" y="7514160"/>
            <a:ext cx="3151981" cy="2015808"/>
          </a:xfrm>
          <a:prstGeom prst="rect">
            <a:avLst/>
          </a:prstGeom>
        </p:spPr>
        <p:txBody>
          <a:bodyPr anchor="t" rtlCol="false" tIns="0" lIns="0" bIns="0" rIns="0">
            <a:spAutoFit/>
          </a:bodyPr>
          <a:lstStyle/>
          <a:p>
            <a:pPr marL="474979" indent="-237490" lvl="1">
              <a:lnSpc>
                <a:spcPts val="3079"/>
              </a:lnSpc>
              <a:buFont typeface="Arial"/>
              <a:buChar char="•"/>
            </a:pPr>
            <a:r>
              <a:rPr lang="en-US" sz="2199">
                <a:solidFill>
                  <a:srgbClr val="FFFFFF"/>
                </a:solidFill>
                <a:latin typeface="Emblema One"/>
              </a:rPr>
              <a:t>sum</a:t>
            </a:r>
          </a:p>
          <a:p>
            <a:pPr marL="474979" indent="-237490" lvl="1">
              <a:lnSpc>
                <a:spcPts val="3079"/>
              </a:lnSpc>
              <a:buFont typeface="Arial"/>
              <a:buChar char="•"/>
            </a:pPr>
            <a:r>
              <a:rPr lang="en-US" sz="2199">
                <a:solidFill>
                  <a:srgbClr val="FFFFFF"/>
                </a:solidFill>
                <a:latin typeface="Emblema One"/>
              </a:rPr>
              <a:t>mean</a:t>
            </a:r>
          </a:p>
          <a:p>
            <a:pPr marL="474979" indent="-237490" lvl="1">
              <a:lnSpc>
                <a:spcPts val="3079"/>
              </a:lnSpc>
              <a:buFont typeface="Arial"/>
              <a:buChar char="•"/>
            </a:pPr>
            <a:r>
              <a:rPr lang="en-US" sz="2199">
                <a:solidFill>
                  <a:srgbClr val="FFFFFF"/>
                </a:solidFill>
                <a:latin typeface="Emblema One"/>
              </a:rPr>
              <a:t>min, max</a:t>
            </a:r>
          </a:p>
          <a:p>
            <a:pPr marL="474979" indent="-237490" lvl="1">
              <a:lnSpc>
                <a:spcPts val="3079"/>
              </a:lnSpc>
              <a:buFont typeface="Arial"/>
              <a:buChar char="•"/>
            </a:pPr>
            <a:r>
              <a:rPr lang="en-US" sz="2199">
                <a:solidFill>
                  <a:srgbClr val="FFFFFF"/>
                </a:solidFill>
                <a:latin typeface="Emblema One"/>
              </a:rPr>
              <a:t>argmin, argmax</a:t>
            </a:r>
          </a:p>
          <a:p>
            <a:pPr marL="474979" indent="-237490" lvl="1">
              <a:lnSpc>
                <a:spcPts val="3079"/>
              </a:lnSpc>
              <a:buFont typeface="Arial"/>
              <a:buChar char="•"/>
            </a:pPr>
            <a:r>
              <a:rPr lang="en-US" sz="2199">
                <a:solidFill>
                  <a:srgbClr val="FFFFFF"/>
                </a:solidFill>
                <a:latin typeface="Emblema One"/>
              </a:rPr>
              <a:t>std, var</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094169">
            <a:off x="-2768217" y="5870308"/>
            <a:ext cx="6176663" cy="5906434"/>
          </a:xfrm>
          <a:custGeom>
            <a:avLst/>
            <a:gdLst/>
            <a:ahLst/>
            <a:cxnLst/>
            <a:rect r="r" b="b" t="t" l="l"/>
            <a:pathLst>
              <a:path h="5906434" w="6176663">
                <a:moveTo>
                  <a:pt x="0" y="0"/>
                </a:moveTo>
                <a:lnTo>
                  <a:pt x="6176663" y="0"/>
                </a:lnTo>
                <a:lnTo>
                  <a:pt x="6176663" y="5906433"/>
                </a:lnTo>
                <a:lnTo>
                  <a:pt x="0" y="5906433"/>
                </a:lnTo>
                <a:lnTo>
                  <a:pt x="0" y="0"/>
                </a:lnTo>
                <a:close/>
              </a:path>
            </a:pathLst>
          </a:custGeom>
          <a:blipFill>
            <a:blip r:embed="rId2"/>
            <a:stretch>
              <a:fillRect l="0" t="0" r="0" b="0"/>
            </a:stretch>
          </a:blipFill>
        </p:spPr>
      </p:sp>
      <p:sp>
        <p:nvSpPr>
          <p:cNvPr name="Freeform 3" id="3"/>
          <p:cNvSpPr/>
          <p:nvPr/>
        </p:nvSpPr>
        <p:spPr>
          <a:xfrm flipH="false" flipV="false" rot="9440951">
            <a:off x="-957979" y="335262"/>
            <a:ext cx="2207918" cy="2092002"/>
          </a:xfrm>
          <a:custGeom>
            <a:avLst/>
            <a:gdLst/>
            <a:ahLst/>
            <a:cxnLst/>
            <a:rect r="r" b="b" t="t" l="l"/>
            <a:pathLst>
              <a:path h="2092002" w="2207918">
                <a:moveTo>
                  <a:pt x="0" y="0"/>
                </a:moveTo>
                <a:lnTo>
                  <a:pt x="2207919" y="0"/>
                </a:lnTo>
                <a:lnTo>
                  <a:pt x="2207919" y="2092002"/>
                </a:lnTo>
                <a:lnTo>
                  <a:pt x="0" y="2092002"/>
                </a:lnTo>
                <a:lnTo>
                  <a:pt x="0" y="0"/>
                </a:lnTo>
                <a:close/>
              </a:path>
            </a:pathLst>
          </a:custGeom>
          <a:blipFill>
            <a:blip r:embed="rId3"/>
            <a:stretch>
              <a:fillRect l="0" t="0" r="0" b="0"/>
            </a:stretch>
          </a:blipFill>
        </p:spPr>
      </p:sp>
      <p:sp>
        <p:nvSpPr>
          <p:cNvPr name="AutoShape 4" id="4"/>
          <p:cNvSpPr/>
          <p:nvPr/>
        </p:nvSpPr>
        <p:spPr>
          <a:xfrm>
            <a:off x="1567620" y="1009650"/>
            <a:ext cx="10310820" cy="0"/>
          </a:xfrm>
          <a:prstGeom prst="line">
            <a:avLst/>
          </a:prstGeom>
          <a:ln cap="flat" w="38100">
            <a:solidFill>
              <a:srgbClr val="FFFFFF"/>
            </a:solidFill>
            <a:prstDash val="solid"/>
            <a:headEnd type="none" len="sm" w="sm"/>
            <a:tailEnd type="none" len="sm" w="sm"/>
          </a:ln>
        </p:spPr>
      </p:sp>
      <p:sp>
        <p:nvSpPr>
          <p:cNvPr name="Freeform 5" id="5"/>
          <p:cNvSpPr/>
          <p:nvPr/>
        </p:nvSpPr>
        <p:spPr>
          <a:xfrm flipH="false" flipV="false" rot="0">
            <a:off x="1567620" y="2310903"/>
            <a:ext cx="8003159" cy="7266757"/>
          </a:xfrm>
          <a:custGeom>
            <a:avLst/>
            <a:gdLst/>
            <a:ahLst/>
            <a:cxnLst/>
            <a:rect r="r" b="b" t="t" l="l"/>
            <a:pathLst>
              <a:path h="7266757" w="8003159">
                <a:moveTo>
                  <a:pt x="0" y="0"/>
                </a:moveTo>
                <a:lnTo>
                  <a:pt x="8003159" y="0"/>
                </a:lnTo>
                <a:lnTo>
                  <a:pt x="8003159" y="7266758"/>
                </a:lnTo>
                <a:lnTo>
                  <a:pt x="0" y="7266758"/>
                </a:lnTo>
                <a:lnTo>
                  <a:pt x="0" y="0"/>
                </a:lnTo>
                <a:close/>
              </a:path>
            </a:pathLst>
          </a:custGeom>
          <a:blipFill>
            <a:blip r:embed="rId4"/>
            <a:stretch>
              <a:fillRect l="0" t="0" r="0" b="0"/>
            </a:stretch>
          </a:blipFill>
          <a:ln w="38100" cap="sq">
            <a:solidFill>
              <a:srgbClr val="FFFFFF"/>
            </a:solidFill>
            <a:prstDash val="solid"/>
            <a:miter/>
          </a:ln>
        </p:spPr>
      </p:sp>
      <p:sp>
        <p:nvSpPr>
          <p:cNvPr name="TextBox 6" id="6"/>
          <p:cNvSpPr txBox="true"/>
          <p:nvPr/>
        </p:nvSpPr>
        <p:spPr>
          <a:xfrm rot="0">
            <a:off x="1567620" y="116072"/>
            <a:ext cx="15844214" cy="72199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NumPy - sortowanie</a:t>
            </a:r>
          </a:p>
        </p:txBody>
      </p:sp>
      <p:sp>
        <p:nvSpPr>
          <p:cNvPr name="TextBox 7" id="7"/>
          <p:cNvSpPr txBox="true"/>
          <p:nvPr/>
        </p:nvSpPr>
        <p:spPr>
          <a:xfrm rot="0">
            <a:off x="1567620" y="1333638"/>
            <a:ext cx="7450521" cy="82486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Tak samo jak listy w NumPy ndarray mogą być sortowane in-place</a:t>
            </a:r>
          </a:p>
        </p:txBody>
      </p:sp>
      <p:grpSp>
        <p:nvGrpSpPr>
          <p:cNvPr name="Group 8" id="8"/>
          <p:cNvGrpSpPr/>
          <p:nvPr/>
        </p:nvGrpSpPr>
        <p:grpSpPr>
          <a:xfrm rot="0">
            <a:off x="9465815" y="7460489"/>
            <a:ext cx="9106181" cy="725170"/>
            <a:chOff x="0" y="0"/>
            <a:chExt cx="12141574" cy="966893"/>
          </a:xfrm>
        </p:grpSpPr>
        <p:pic>
          <p:nvPicPr>
            <p:cNvPr name="Picture 9" id="9"/>
            <p:cNvPicPr>
              <a:picLocks noChangeAspect="true"/>
            </p:cNvPicPr>
            <p:nvPr/>
          </p:nvPicPr>
          <p:blipFill>
            <a:blip r:embed="rId5"/>
            <a:srcRect l="0" t="0" r="0" b="0"/>
            <a:stretch>
              <a:fillRect/>
            </a:stretch>
          </p:blipFill>
          <p:spPr>
            <a:xfrm flipH="false" flipV="false" rot="-10800000">
              <a:off x="0" y="379796"/>
              <a:ext cx="1866669" cy="364000"/>
            </a:xfrm>
            <a:prstGeom prst="rect">
              <a:avLst/>
            </a:prstGeom>
          </p:spPr>
        </p:pic>
        <p:sp>
          <p:nvSpPr>
            <p:cNvPr name="TextBox 10" id="10"/>
            <p:cNvSpPr txBox="true"/>
            <p:nvPr/>
          </p:nvSpPr>
          <p:spPr>
            <a:xfrm rot="0">
              <a:off x="2061686" y="-47625"/>
              <a:ext cx="10079888" cy="10145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możemy dokonywać sortowania danych w tablicach wzdłuż obu osi</a:t>
              </a: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6846566" y="7171898"/>
            <a:ext cx="2729129" cy="2585849"/>
          </a:xfrm>
          <a:custGeom>
            <a:avLst/>
            <a:gdLst/>
            <a:ahLst/>
            <a:cxnLst/>
            <a:rect r="r" b="b" t="t" l="l"/>
            <a:pathLst>
              <a:path h="2585849" w="2729129">
                <a:moveTo>
                  <a:pt x="0" y="0"/>
                </a:moveTo>
                <a:lnTo>
                  <a:pt x="2729129" y="0"/>
                </a:lnTo>
                <a:lnTo>
                  <a:pt x="2729129" y="2585849"/>
                </a:lnTo>
                <a:lnTo>
                  <a:pt x="0" y="2585849"/>
                </a:lnTo>
                <a:lnTo>
                  <a:pt x="0" y="0"/>
                </a:lnTo>
                <a:close/>
              </a:path>
            </a:pathLst>
          </a:custGeom>
          <a:blipFill>
            <a:blip r:embed="rId2"/>
            <a:stretch>
              <a:fillRect l="0" t="0" r="0" b="0"/>
            </a:stretch>
          </a:blipFill>
        </p:spPr>
      </p:sp>
      <p:sp>
        <p:nvSpPr>
          <p:cNvPr name="Freeform 3" id="3"/>
          <p:cNvSpPr/>
          <p:nvPr/>
        </p:nvSpPr>
        <p:spPr>
          <a:xfrm flipH="false" flipV="false" rot="-6185645">
            <a:off x="-3517281" y="60686"/>
            <a:ext cx="9901401" cy="8812247"/>
          </a:xfrm>
          <a:custGeom>
            <a:avLst/>
            <a:gdLst/>
            <a:ahLst/>
            <a:cxnLst/>
            <a:rect r="r" b="b" t="t" l="l"/>
            <a:pathLst>
              <a:path h="8812247" w="9901401">
                <a:moveTo>
                  <a:pt x="0" y="0"/>
                </a:moveTo>
                <a:lnTo>
                  <a:pt x="9901400" y="0"/>
                </a:lnTo>
                <a:lnTo>
                  <a:pt x="9901400" y="8812247"/>
                </a:lnTo>
                <a:lnTo>
                  <a:pt x="0" y="8812247"/>
                </a:lnTo>
                <a:lnTo>
                  <a:pt x="0" y="0"/>
                </a:lnTo>
                <a:close/>
              </a:path>
            </a:pathLst>
          </a:custGeom>
          <a:blipFill>
            <a:blip r:embed="rId3">
              <a:alphaModFix amt="56000"/>
            </a:blip>
            <a:stretch>
              <a:fillRect l="0" t="0" r="0" b="0"/>
            </a:stretch>
          </a:blipFill>
        </p:spPr>
      </p:sp>
      <p:sp>
        <p:nvSpPr>
          <p:cNvPr name="Freeform 4" id="4"/>
          <p:cNvSpPr/>
          <p:nvPr/>
        </p:nvSpPr>
        <p:spPr>
          <a:xfrm flipH="false" flipV="false" rot="-447366">
            <a:off x="7083089" y="303005"/>
            <a:ext cx="1517793" cy="1451390"/>
          </a:xfrm>
          <a:custGeom>
            <a:avLst/>
            <a:gdLst/>
            <a:ahLst/>
            <a:cxnLst/>
            <a:rect r="r" b="b" t="t" l="l"/>
            <a:pathLst>
              <a:path h="1451390" w="1517793">
                <a:moveTo>
                  <a:pt x="0" y="0"/>
                </a:moveTo>
                <a:lnTo>
                  <a:pt x="1517794" y="0"/>
                </a:lnTo>
                <a:lnTo>
                  <a:pt x="1517794" y="1451390"/>
                </a:lnTo>
                <a:lnTo>
                  <a:pt x="0" y="1451390"/>
                </a:lnTo>
                <a:lnTo>
                  <a:pt x="0" y="0"/>
                </a:lnTo>
                <a:close/>
              </a:path>
            </a:pathLst>
          </a:custGeom>
          <a:blipFill>
            <a:blip r:embed="rId4"/>
            <a:stretch>
              <a:fillRect l="0" t="0" r="0" b="0"/>
            </a:stretch>
          </a:blipFill>
        </p:spPr>
      </p:sp>
      <p:sp>
        <p:nvSpPr>
          <p:cNvPr name="AutoShape 5" id="5"/>
          <p:cNvSpPr/>
          <p:nvPr/>
        </p:nvSpPr>
        <p:spPr>
          <a:xfrm>
            <a:off x="264176" y="1009650"/>
            <a:ext cx="10310820" cy="0"/>
          </a:xfrm>
          <a:prstGeom prst="line">
            <a:avLst/>
          </a:prstGeom>
          <a:ln cap="flat" w="38100">
            <a:solidFill>
              <a:srgbClr val="FFFFFF"/>
            </a:solidFill>
            <a:prstDash val="solid"/>
            <a:headEnd type="none" len="sm" w="sm"/>
            <a:tailEnd type="none" len="sm" w="sm"/>
          </a:ln>
        </p:spPr>
      </p:sp>
      <p:sp>
        <p:nvSpPr>
          <p:cNvPr name="Freeform 6" id="6"/>
          <p:cNvSpPr/>
          <p:nvPr/>
        </p:nvSpPr>
        <p:spPr>
          <a:xfrm flipH="false" flipV="false" rot="0">
            <a:off x="485574" y="3310496"/>
            <a:ext cx="7926518" cy="5154326"/>
          </a:xfrm>
          <a:custGeom>
            <a:avLst/>
            <a:gdLst/>
            <a:ahLst/>
            <a:cxnLst/>
            <a:rect r="r" b="b" t="t" l="l"/>
            <a:pathLst>
              <a:path h="5154326" w="7926518">
                <a:moveTo>
                  <a:pt x="0" y="0"/>
                </a:moveTo>
                <a:lnTo>
                  <a:pt x="7926518" y="0"/>
                </a:lnTo>
                <a:lnTo>
                  <a:pt x="7926518" y="5154326"/>
                </a:lnTo>
                <a:lnTo>
                  <a:pt x="0" y="5154326"/>
                </a:lnTo>
                <a:lnTo>
                  <a:pt x="0" y="0"/>
                </a:lnTo>
                <a:close/>
              </a:path>
            </a:pathLst>
          </a:custGeom>
          <a:blipFill>
            <a:blip r:embed="rId5"/>
            <a:stretch>
              <a:fillRect l="0" t="0" r="0" b="0"/>
            </a:stretch>
          </a:blipFill>
          <a:ln w="38100" cap="sq">
            <a:solidFill>
              <a:srgbClr val="FFFFFF"/>
            </a:solidFill>
            <a:prstDash val="solid"/>
            <a:miter/>
          </a:ln>
        </p:spPr>
      </p:sp>
      <p:sp>
        <p:nvSpPr>
          <p:cNvPr name="Freeform 7" id="7"/>
          <p:cNvSpPr/>
          <p:nvPr/>
        </p:nvSpPr>
        <p:spPr>
          <a:xfrm flipH="false" flipV="false" rot="0">
            <a:off x="10375061" y="3945273"/>
            <a:ext cx="6702865" cy="2396455"/>
          </a:xfrm>
          <a:custGeom>
            <a:avLst/>
            <a:gdLst/>
            <a:ahLst/>
            <a:cxnLst/>
            <a:rect r="r" b="b" t="t" l="l"/>
            <a:pathLst>
              <a:path h="2396455" w="6702865">
                <a:moveTo>
                  <a:pt x="0" y="0"/>
                </a:moveTo>
                <a:lnTo>
                  <a:pt x="6702865" y="0"/>
                </a:lnTo>
                <a:lnTo>
                  <a:pt x="6702865" y="2396454"/>
                </a:lnTo>
                <a:lnTo>
                  <a:pt x="0" y="2396454"/>
                </a:lnTo>
                <a:lnTo>
                  <a:pt x="0" y="0"/>
                </a:lnTo>
                <a:close/>
              </a:path>
            </a:pathLst>
          </a:custGeom>
          <a:blipFill>
            <a:blip r:embed="rId6"/>
            <a:stretch>
              <a:fillRect l="0" t="0" r="0" b="0"/>
            </a:stretch>
          </a:blipFill>
          <a:ln w="38100" cap="sq">
            <a:solidFill>
              <a:srgbClr val="FFFFFF"/>
            </a:solidFill>
            <a:prstDash val="solid"/>
            <a:miter/>
          </a:ln>
        </p:spPr>
      </p:sp>
      <p:sp>
        <p:nvSpPr>
          <p:cNvPr name="TextBox 8" id="8"/>
          <p:cNvSpPr txBox="true"/>
          <p:nvPr/>
        </p:nvSpPr>
        <p:spPr>
          <a:xfrm rot="0">
            <a:off x="264176" y="124937"/>
            <a:ext cx="16002500" cy="72199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NumPy - czytanie i zapisywanie do plików</a:t>
            </a:r>
          </a:p>
        </p:txBody>
      </p:sp>
      <p:sp>
        <p:nvSpPr>
          <p:cNvPr name="TextBox 9" id="9"/>
          <p:cNvSpPr txBox="true"/>
          <p:nvPr/>
        </p:nvSpPr>
        <p:spPr>
          <a:xfrm rot="0">
            <a:off x="359795" y="1610518"/>
            <a:ext cx="6918577" cy="1263015"/>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FFFFFF"/>
                </a:solidFill>
                <a:latin typeface="Emblema One"/>
              </a:rPr>
              <a:t>Przechowywanie tablic na dysku w formie binarnej (</a:t>
            </a:r>
            <a:r>
              <a:rPr lang="en-US" sz="2400">
                <a:solidFill>
                  <a:srgbClr val="38B6FF"/>
                </a:solidFill>
                <a:latin typeface="Emblema One"/>
              </a:rPr>
              <a:t>np.save()</a:t>
            </a:r>
            <a:r>
              <a:rPr lang="en-US" sz="2400">
                <a:solidFill>
                  <a:srgbClr val="FFFFFF"/>
                </a:solidFill>
                <a:latin typeface="Emblema One"/>
              </a:rPr>
              <a:t> oraz </a:t>
            </a:r>
            <a:r>
              <a:rPr lang="en-US" sz="2400">
                <a:solidFill>
                  <a:srgbClr val="38B6FF"/>
                </a:solidFill>
                <a:latin typeface="Emblema One"/>
              </a:rPr>
              <a:t>np.load()</a:t>
            </a:r>
            <a:r>
              <a:rPr lang="en-US" sz="2400">
                <a:solidFill>
                  <a:srgbClr val="FFFFFF"/>
                </a:solidFill>
                <a:latin typeface="Emblema One"/>
              </a:rPr>
              <a:t> )</a:t>
            </a:r>
          </a:p>
        </p:txBody>
      </p:sp>
      <p:sp>
        <p:nvSpPr>
          <p:cNvPr name="TextBox 10" id="10"/>
          <p:cNvSpPr txBox="true"/>
          <p:nvPr/>
        </p:nvSpPr>
        <p:spPr>
          <a:xfrm rot="0">
            <a:off x="9985911" y="2047481"/>
            <a:ext cx="6918577" cy="1263015"/>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FFFFFF"/>
                </a:solidFill>
                <a:latin typeface="Emblema One"/>
              </a:rPr>
              <a:t>Wczytywanie danych z plików tekstowych (</a:t>
            </a:r>
            <a:r>
              <a:rPr lang="en-US" sz="2400">
                <a:solidFill>
                  <a:srgbClr val="38B6FF"/>
                </a:solidFill>
                <a:latin typeface="Emblema One"/>
              </a:rPr>
              <a:t>np.savetxt()</a:t>
            </a:r>
            <a:r>
              <a:rPr lang="en-US" sz="2400">
                <a:solidFill>
                  <a:srgbClr val="FFFFFF"/>
                </a:solidFill>
                <a:latin typeface="Emblema One"/>
              </a:rPr>
              <a:t> oraz </a:t>
            </a:r>
            <a:r>
              <a:rPr lang="en-US" sz="2400">
                <a:solidFill>
                  <a:srgbClr val="38B6FF"/>
                </a:solidFill>
                <a:latin typeface="Emblema One"/>
              </a:rPr>
              <a:t>np.loadtxt()</a:t>
            </a:r>
            <a:r>
              <a:rPr lang="en-US" sz="2400">
                <a:solidFill>
                  <a:srgbClr val="FFFFFF"/>
                </a:solidFill>
                <a:latin typeface="Emblema One"/>
              </a:rPr>
              <a:t>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5033790">
            <a:off x="-3142758" y="5113384"/>
            <a:ext cx="7336933" cy="6529870"/>
          </a:xfrm>
          <a:custGeom>
            <a:avLst/>
            <a:gdLst/>
            <a:ahLst/>
            <a:cxnLst/>
            <a:rect r="r" b="b" t="t" l="l"/>
            <a:pathLst>
              <a:path h="6529870" w="7336933">
                <a:moveTo>
                  <a:pt x="0" y="0"/>
                </a:moveTo>
                <a:lnTo>
                  <a:pt x="7336932" y="0"/>
                </a:lnTo>
                <a:lnTo>
                  <a:pt x="7336932" y="6529871"/>
                </a:lnTo>
                <a:lnTo>
                  <a:pt x="0" y="6529871"/>
                </a:lnTo>
                <a:lnTo>
                  <a:pt x="0" y="0"/>
                </a:lnTo>
                <a:close/>
              </a:path>
            </a:pathLst>
          </a:custGeom>
          <a:blipFill>
            <a:blip r:embed="rId2"/>
            <a:stretch>
              <a:fillRect l="0" t="0" r="0" b="0"/>
            </a:stretch>
          </a:blipFill>
        </p:spPr>
      </p:sp>
      <p:sp>
        <p:nvSpPr>
          <p:cNvPr name="Freeform 3" id="3"/>
          <p:cNvSpPr/>
          <p:nvPr/>
        </p:nvSpPr>
        <p:spPr>
          <a:xfrm flipH="false" flipV="false" rot="0">
            <a:off x="12720395" y="1433875"/>
            <a:ext cx="5469956" cy="5469956"/>
          </a:xfrm>
          <a:custGeom>
            <a:avLst/>
            <a:gdLst/>
            <a:ahLst/>
            <a:cxnLst/>
            <a:rect r="r" b="b" t="t" l="l"/>
            <a:pathLst>
              <a:path h="5469956" w="5469956">
                <a:moveTo>
                  <a:pt x="0" y="0"/>
                </a:moveTo>
                <a:lnTo>
                  <a:pt x="5469956" y="0"/>
                </a:lnTo>
                <a:lnTo>
                  <a:pt x="5469956" y="5469956"/>
                </a:lnTo>
                <a:lnTo>
                  <a:pt x="0" y="5469956"/>
                </a:lnTo>
                <a:lnTo>
                  <a:pt x="0" y="0"/>
                </a:lnTo>
                <a:close/>
              </a:path>
            </a:pathLst>
          </a:custGeom>
          <a:blipFill>
            <a:blip r:embed="rId3"/>
            <a:stretch>
              <a:fillRect l="-2850" t="-5700" r="-2850" b="0"/>
            </a:stretch>
          </a:blipFill>
        </p:spPr>
      </p:sp>
      <p:sp>
        <p:nvSpPr>
          <p:cNvPr name="Freeform 4" id="4"/>
          <p:cNvSpPr/>
          <p:nvPr/>
        </p:nvSpPr>
        <p:spPr>
          <a:xfrm flipH="false" flipV="false" rot="-447366">
            <a:off x="12955621" y="-916530"/>
            <a:ext cx="4068454" cy="3890459"/>
          </a:xfrm>
          <a:custGeom>
            <a:avLst/>
            <a:gdLst/>
            <a:ahLst/>
            <a:cxnLst/>
            <a:rect r="r" b="b" t="t" l="l"/>
            <a:pathLst>
              <a:path h="3890459" w="4068454">
                <a:moveTo>
                  <a:pt x="0" y="0"/>
                </a:moveTo>
                <a:lnTo>
                  <a:pt x="4068454" y="0"/>
                </a:lnTo>
                <a:lnTo>
                  <a:pt x="4068454" y="3890460"/>
                </a:lnTo>
                <a:lnTo>
                  <a:pt x="0" y="3890460"/>
                </a:lnTo>
                <a:lnTo>
                  <a:pt x="0" y="0"/>
                </a:lnTo>
                <a:close/>
              </a:path>
            </a:pathLst>
          </a:custGeom>
          <a:blipFill>
            <a:blip r:embed="rId4"/>
            <a:stretch>
              <a:fillRect l="0" t="0" r="0" b="0"/>
            </a:stretch>
          </a:blipFill>
        </p:spPr>
      </p:sp>
      <p:sp>
        <p:nvSpPr>
          <p:cNvPr name="Freeform 5" id="5"/>
          <p:cNvSpPr/>
          <p:nvPr/>
        </p:nvSpPr>
        <p:spPr>
          <a:xfrm flipH="false" flipV="false" rot="-447366">
            <a:off x="17494525" y="9179016"/>
            <a:ext cx="4068454" cy="3890459"/>
          </a:xfrm>
          <a:custGeom>
            <a:avLst/>
            <a:gdLst/>
            <a:ahLst/>
            <a:cxnLst/>
            <a:rect r="r" b="b" t="t" l="l"/>
            <a:pathLst>
              <a:path h="3890459" w="4068454">
                <a:moveTo>
                  <a:pt x="0" y="0"/>
                </a:moveTo>
                <a:lnTo>
                  <a:pt x="4068454" y="0"/>
                </a:lnTo>
                <a:lnTo>
                  <a:pt x="4068454" y="3890459"/>
                </a:lnTo>
                <a:lnTo>
                  <a:pt x="0" y="3890459"/>
                </a:lnTo>
                <a:lnTo>
                  <a:pt x="0" y="0"/>
                </a:lnTo>
                <a:close/>
              </a:path>
            </a:pathLst>
          </a:custGeom>
          <a:blipFill>
            <a:blip r:embed="rId4"/>
            <a:stretch>
              <a:fillRect l="0" t="0" r="0" b="0"/>
            </a:stretch>
          </a:blipFill>
        </p:spPr>
      </p:sp>
      <p:sp>
        <p:nvSpPr>
          <p:cNvPr name="AutoShape 6" id="6"/>
          <p:cNvSpPr/>
          <p:nvPr/>
        </p:nvSpPr>
        <p:spPr>
          <a:xfrm>
            <a:off x="314517" y="1019175"/>
            <a:ext cx="11978021" cy="0"/>
          </a:xfrm>
          <a:prstGeom prst="line">
            <a:avLst/>
          </a:prstGeom>
          <a:ln cap="flat" w="38100">
            <a:solidFill>
              <a:srgbClr val="FFFFFF"/>
            </a:solidFill>
            <a:prstDash val="solid"/>
            <a:headEnd type="none" len="sm" w="sm"/>
            <a:tailEnd type="none" len="sm" w="sm"/>
          </a:ln>
        </p:spPr>
      </p:sp>
      <p:sp>
        <p:nvSpPr>
          <p:cNvPr name="TextBox 7" id="7"/>
          <p:cNvSpPr txBox="true"/>
          <p:nvPr/>
        </p:nvSpPr>
        <p:spPr>
          <a:xfrm rot="0">
            <a:off x="0" y="107932"/>
            <a:ext cx="17083501" cy="721995"/>
          </a:xfrm>
          <a:prstGeom prst="rect">
            <a:avLst/>
          </a:prstGeom>
        </p:spPr>
        <p:txBody>
          <a:bodyPr anchor="t" rtlCol="false" tIns="0" lIns="0" bIns="0" rIns="0">
            <a:spAutoFit/>
          </a:bodyPr>
          <a:lstStyle/>
          <a:p>
            <a:pPr algn="ctr">
              <a:lnSpc>
                <a:spcPts val="5880"/>
              </a:lnSpc>
              <a:spcBef>
                <a:spcPct val="0"/>
              </a:spcBef>
            </a:pPr>
            <a:r>
              <a:rPr lang="en-US" sz="4200">
                <a:solidFill>
                  <a:srgbClr val="FFFFFF"/>
                </a:solidFill>
                <a:latin typeface="Emblema One"/>
              </a:rPr>
              <a:t>Dane jako integralną częścią współczesnego świata.</a:t>
            </a:r>
          </a:p>
        </p:txBody>
      </p:sp>
      <p:sp>
        <p:nvSpPr>
          <p:cNvPr name="TextBox 8" id="8"/>
          <p:cNvSpPr txBox="true"/>
          <p:nvPr/>
        </p:nvSpPr>
        <p:spPr>
          <a:xfrm rot="0">
            <a:off x="252441" y="1386250"/>
            <a:ext cx="12040098" cy="1944370"/>
          </a:xfrm>
          <a:prstGeom prst="rect">
            <a:avLst/>
          </a:prstGeom>
        </p:spPr>
        <p:txBody>
          <a:bodyPr anchor="t" rtlCol="false" tIns="0" lIns="0" bIns="0" rIns="0">
            <a:spAutoFit/>
          </a:bodyPr>
          <a:lstStyle/>
          <a:p>
            <a:pPr algn="just">
              <a:lnSpc>
                <a:spcPts val="3079"/>
              </a:lnSpc>
              <a:spcBef>
                <a:spcPct val="0"/>
              </a:spcBef>
            </a:pPr>
            <a:r>
              <a:rPr lang="en-US" sz="2199">
                <a:solidFill>
                  <a:srgbClr val="FFFFFF"/>
                </a:solidFill>
                <a:latin typeface="Emblema One"/>
              </a:rPr>
              <a:t>Dane odgrywają kluczową rolę w dzisiejszej branży IT, ponieważ użytkownicy internetu generują ogromne ilości danych codziennie. Każda interakcja online tworzy nowe informacje, które są gromadzone i analizowane, co może prowadzić do identyfikacji wzorców i dostarczenia cennych informacji.</a:t>
            </a:r>
          </a:p>
        </p:txBody>
      </p:sp>
      <p:sp>
        <p:nvSpPr>
          <p:cNvPr name="TextBox 9" id="9"/>
          <p:cNvSpPr txBox="true"/>
          <p:nvPr/>
        </p:nvSpPr>
        <p:spPr>
          <a:xfrm rot="0">
            <a:off x="252441" y="3549677"/>
            <a:ext cx="10115239" cy="1553845"/>
          </a:xfrm>
          <a:prstGeom prst="rect">
            <a:avLst/>
          </a:prstGeom>
        </p:spPr>
        <p:txBody>
          <a:bodyPr anchor="t" rtlCol="false" tIns="0" lIns="0" bIns="0" rIns="0">
            <a:spAutoFit/>
          </a:bodyPr>
          <a:lstStyle/>
          <a:p>
            <a:pPr>
              <a:lnSpc>
                <a:spcPts val="3079"/>
              </a:lnSpc>
              <a:spcBef>
                <a:spcPct val="0"/>
              </a:spcBef>
            </a:pPr>
            <a:r>
              <a:rPr lang="en-US" sz="2199">
                <a:solidFill>
                  <a:srgbClr val="FFFFFF"/>
                </a:solidFill>
                <a:latin typeface="Emblema One"/>
              </a:rPr>
              <a:t>Współczesne zbiory danych</a:t>
            </a:r>
            <a:r>
              <a:rPr lang="en-US" sz="2199">
                <a:solidFill>
                  <a:srgbClr val="FFFFFF"/>
                </a:solidFill>
                <a:latin typeface="Emblema One"/>
              </a:rPr>
              <a:t>, ze względu na swoją skalę, zostały określone mianem BIG DATA. Charakteryzują się one ogromnymi rozmiarami i złożonością, co wymaga zastosowania nowoczesnych technologii do ich analizy.</a:t>
            </a:r>
          </a:p>
        </p:txBody>
      </p:sp>
      <p:sp>
        <p:nvSpPr>
          <p:cNvPr name="TextBox 10" id="10"/>
          <p:cNvSpPr txBox="true"/>
          <p:nvPr/>
        </p:nvSpPr>
        <p:spPr>
          <a:xfrm rot="0">
            <a:off x="0" y="7684475"/>
            <a:ext cx="18288000" cy="1109345"/>
          </a:xfrm>
          <a:prstGeom prst="rect">
            <a:avLst/>
          </a:prstGeom>
        </p:spPr>
        <p:txBody>
          <a:bodyPr anchor="t" rtlCol="false" tIns="0" lIns="0" bIns="0" rIns="0">
            <a:spAutoFit/>
          </a:bodyPr>
          <a:lstStyle/>
          <a:p>
            <a:pPr algn="ctr">
              <a:lnSpc>
                <a:spcPts val="4480"/>
              </a:lnSpc>
              <a:spcBef>
                <a:spcPct val="0"/>
              </a:spcBef>
            </a:pPr>
            <a:r>
              <a:rPr lang="en-US" sz="3200">
                <a:solidFill>
                  <a:srgbClr val="FFFFFF"/>
                </a:solidFill>
                <a:latin typeface="Emblema One"/>
              </a:rPr>
              <a:t>Właśnie w tym aspekcie pracy w zebranymi danymi przydatna staje się Data Science.</a:t>
            </a:r>
          </a:p>
        </p:txBody>
      </p:sp>
      <p:sp>
        <p:nvSpPr>
          <p:cNvPr name="AutoShape 11" id="11"/>
          <p:cNvSpPr/>
          <p:nvPr/>
        </p:nvSpPr>
        <p:spPr>
          <a:xfrm>
            <a:off x="7366134" y="5537938"/>
            <a:ext cx="1156567" cy="2003233"/>
          </a:xfrm>
          <a:prstGeom prst="line">
            <a:avLst/>
          </a:prstGeom>
          <a:ln cap="flat" w="38100">
            <a:solidFill>
              <a:srgbClr val="FFFFFF"/>
            </a:solidFill>
            <a:prstDash val="solid"/>
            <a:headEnd type="none" len="sm" w="sm"/>
            <a:tailEnd type="triangle" len="med" w="lg"/>
          </a:ln>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494633">
            <a:off x="-2022061" y="8242530"/>
            <a:ext cx="4315504" cy="4088940"/>
          </a:xfrm>
          <a:custGeom>
            <a:avLst/>
            <a:gdLst/>
            <a:ahLst/>
            <a:cxnLst/>
            <a:rect r="r" b="b" t="t" l="l"/>
            <a:pathLst>
              <a:path h="4088940" w="4315504">
                <a:moveTo>
                  <a:pt x="0" y="0"/>
                </a:moveTo>
                <a:lnTo>
                  <a:pt x="4315504" y="0"/>
                </a:lnTo>
                <a:lnTo>
                  <a:pt x="4315504" y="4088940"/>
                </a:lnTo>
                <a:lnTo>
                  <a:pt x="0" y="4088940"/>
                </a:lnTo>
                <a:lnTo>
                  <a:pt x="0" y="0"/>
                </a:lnTo>
                <a:close/>
              </a:path>
            </a:pathLst>
          </a:custGeom>
          <a:blipFill>
            <a:blip r:embed="rId2"/>
            <a:stretch>
              <a:fillRect l="0" t="0" r="0" b="0"/>
            </a:stretch>
          </a:blipFill>
        </p:spPr>
      </p:sp>
      <p:sp>
        <p:nvSpPr>
          <p:cNvPr name="Freeform 3" id="3"/>
          <p:cNvSpPr/>
          <p:nvPr/>
        </p:nvSpPr>
        <p:spPr>
          <a:xfrm flipH="false" flipV="false" rot="313119">
            <a:off x="15158388" y="-1579634"/>
            <a:ext cx="5214256" cy="4986132"/>
          </a:xfrm>
          <a:custGeom>
            <a:avLst/>
            <a:gdLst/>
            <a:ahLst/>
            <a:cxnLst/>
            <a:rect r="r" b="b" t="t" l="l"/>
            <a:pathLst>
              <a:path h="4986132" w="5214256">
                <a:moveTo>
                  <a:pt x="0" y="0"/>
                </a:moveTo>
                <a:lnTo>
                  <a:pt x="5214256" y="0"/>
                </a:lnTo>
                <a:lnTo>
                  <a:pt x="5214256" y="4986132"/>
                </a:lnTo>
                <a:lnTo>
                  <a:pt x="0" y="4986132"/>
                </a:lnTo>
                <a:lnTo>
                  <a:pt x="0" y="0"/>
                </a:lnTo>
                <a:close/>
              </a:path>
            </a:pathLst>
          </a:custGeom>
          <a:blipFill>
            <a:blip r:embed="rId3">
              <a:alphaModFix amt="80000"/>
            </a:blip>
            <a:stretch>
              <a:fillRect l="0" t="0" r="0" b="0"/>
            </a:stretch>
          </a:blipFill>
        </p:spPr>
      </p:sp>
      <p:sp>
        <p:nvSpPr>
          <p:cNvPr name="AutoShape 4" id="4"/>
          <p:cNvSpPr/>
          <p:nvPr/>
        </p:nvSpPr>
        <p:spPr>
          <a:xfrm>
            <a:off x="287337" y="932482"/>
            <a:ext cx="10310820" cy="0"/>
          </a:xfrm>
          <a:prstGeom prst="line">
            <a:avLst/>
          </a:prstGeom>
          <a:ln cap="flat" w="38100">
            <a:solidFill>
              <a:srgbClr val="FFFFFF"/>
            </a:solidFill>
            <a:prstDash val="solid"/>
            <a:headEnd type="none" len="sm" w="sm"/>
            <a:tailEnd type="none" len="sm" w="sm"/>
          </a:ln>
        </p:spPr>
      </p:sp>
      <p:sp>
        <p:nvSpPr>
          <p:cNvPr name="Freeform 5" id="5"/>
          <p:cNvSpPr/>
          <p:nvPr/>
        </p:nvSpPr>
        <p:spPr>
          <a:xfrm flipH="false" flipV="false" rot="0">
            <a:off x="359461" y="1094407"/>
            <a:ext cx="6959476" cy="8740968"/>
          </a:xfrm>
          <a:custGeom>
            <a:avLst/>
            <a:gdLst/>
            <a:ahLst/>
            <a:cxnLst/>
            <a:rect r="r" b="b" t="t" l="l"/>
            <a:pathLst>
              <a:path h="8740968" w="6959476">
                <a:moveTo>
                  <a:pt x="0" y="0"/>
                </a:moveTo>
                <a:lnTo>
                  <a:pt x="6959476" y="0"/>
                </a:lnTo>
                <a:lnTo>
                  <a:pt x="6959476" y="8740969"/>
                </a:lnTo>
                <a:lnTo>
                  <a:pt x="0" y="8740969"/>
                </a:lnTo>
                <a:lnTo>
                  <a:pt x="0" y="0"/>
                </a:lnTo>
                <a:close/>
              </a:path>
            </a:pathLst>
          </a:custGeom>
          <a:blipFill>
            <a:blip r:embed="rId4"/>
            <a:stretch>
              <a:fillRect l="0" t="0" r="0" b="0"/>
            </a:stretch>
          </a:blipFill>
          <a:ln w="38100" cap="sq">
            <a:solidFill>
              <a:srgbClr val="FFFFFF"/>
            </a:solidFill>
            <a:prstDash val="solid"/>
            <a:miter/>
          </a:ln>
        </p:spPr>
      </p:sp>
      <p:sp>
        <p:nvSpPr>
          <p:cNvPr name="Freeform 6" id="6"/>
          <p:cNvSpPr/>
          <p:nvPr/>
        </p:nvSpPr>
        <p:spPr>
          <a:xfrm flipH="false" flipV="false" rot="0">
            <a:off x="8948098" y="7065380"/>
            <a:ext cx="8311202" cy="2578655"/>
          </a:xfrm>
          <a:custGeom>
            <a:avLst/>
            <a:gdLst/>
            <a:ahLst/>
            <a:cxnLst/>
            <a:rect r="r" b="b" t="t" l="l"/>
            <a:pathLst>
              <a:path h="2578655" w="8311202">
                <a:moveTo>
                  <a:pt x="0" y="0"/>
                </a:moveTo>
                <a:lnTo>
                  <a:pt x="8311202" y="0"/>
                </a:lnTo>
                <a:lnTo>
                  <a:pt x="8311202" y="2578655"/>
                </a:lnTo>
                <a:lnTo>
                  <a:pt x="0" y="2578655"/>
                </a:lnTo>
                <a:lnTo>
                  <a:pt x="0" y="0"/>
                </a:lnTo>
                <a:close/>
              </a:path>
            </a:pathLst>
          </a:custGeom>
          <a:blipFill>
            <a:blip r:embed="rId5"/>
            <a:stretch>
              <a:fillRect l="0" t="0" r="0" b="0"/>
            </a:stretch>
          </a:blipFill>
          <a:ln w="38100" cap="sq">
            <a:solidFill>
              <a:srgbClr val="FFFFFF"/>
            </a:solidFill>
            <a:prstDash val="solid"/>
            <a:miter/>
          </a:ln>
        </p:spPr>
      </p:sp>
      <p:sp>
        <p:nvSpPr>
          <p:cNvPr name="TextBox 7" id="7"/>
          <p:cNvSpPr txBox="true"/>
          <p:nvPr/>
        </p:nvSpPr>
        <p:spPr>
          <a:xfrm rot="0">
            <a:off x="287337" y="94042"/>
            <a:ext cx="17776617" cy="679450"/>
          </a:xfrm>
          <a:prstGeom prst="rect">
            <a:avLst/>
          </a:prstGeom>
        </p:spPr>
        <p:txBody>
          <a:bodyPr anchor="t" rtlCol="false" tIns="0" lIns="0" bIns="0" rIns="0">
            <a:spAutoFit/>
          </a:bodyPr>
          <a:lstStyle/>
          <a:p>
            <a:pPr>
              <a:lnSpc>
                <a:spcPts val="5599"/>
              </a:lnSpc>
            </a:pPr>
            <a:r>
              <a:rPr lang="en-US" sz="3999">
                <a:solidFill>
                  <a:srgbClr val="FFFFFF"/>
                </a:solidFill>
                <a:latin typeface="Emblema One"/>
              </a:rPr>
              <a:t>NumPy - algebra liniowa oraz generator liczb losowych</a:t>
            </a:r>
          </a:p>
        </p:txBody>
      </p:sp>
      <p:sp>
        <p:nvSpPr>
          <p:cNvPr name="TextBox 8" id="8"/>
          <p:cNvSpPr txBox="true"/>
          <p:nvPr/>
        </p:nvSpPr>
        <p:spPr>
          <a:xfrm rot="0">
            <a:off x="7575620" y="1056307"/>
            <a:ext cx="5859610" cy="3520251"/>
          </a:xfrm>
          <a:prstGeom prst="rect">
            <a:avLst/>
          </a:prstGeom>
        </p:spPr>
        <p:txBody>
          <a:bodyPr anchor="t" rtlCol="false" tIns="0" lIns="0" bIns="0" rIns="0">
            <a:spAutoFit/>
          </a:bodyPr>
          <a:lstStyle/>
          <a:p>
            <a:pPr>
              <a:lnSpc>
                <a:spcPts val="2769"/>
              </a:lnSpc>
            </a:pPr>
            <a:r>
              <a:rPr lang="en-US" sz="1977">
                <a:solidFill>
                  <a:srgbClr val="FFFFFF"/>
                </a:solidFill>
                <a:latin typeface="Emblema One"/>
              </a:rPr>
              <a:t>Moduł algebraiczny </a:t>
            </a:r>
            <a:r>
              <a:rPr lang="en-US" sz="1977">
                <a:solidFill>
                  <a:srgbClr val="38B6FF"/>
                </a:solidFill>
                <a:latin typeface="Emblema One"/>
              </a:rPr>
              <a:t>np.linalg </a:t>
            </a:r>
            <a:r>
              <a:rPr lang="en-US" sz="1977">
                <a:solidFill>
                  <a:srgbClr val="FFFFFF"/>
                </a:solidFill>
                <a:latin typeface="Emblema One"/>
              </a:rPr>
              <a:t>oferuje różne metody do stosowania algebry liniowej na tablicach. Dzięki jego wykorzystaniu można znaleźć:</a:t>
            </a:r>
          </a:p>
          <a:p>
            <a:pPr marL="427027" indent="-213513" lvl="1">
              <a:lnSpc>
                <a:spcPts val="2769"/>
              </a:lnSpc>
              <a:buFont typeface="Arial"/>
              <a:buChar char="•"/>
            </a:pPr>
            <a:r>
              <a:rPr lang="en-US" sz="1977">
                <a:solidFill>
                  <a:srgbClr val="FFFFFF"/>
                </a:solidFill>
                <a:latin typeface="Emblema One"/>
              </a:rPr>
              <a:t>rząd macierzy</a:t>
            </a:r>
          </a:p>
          <a:p>
            <a:pPr marL="427027" indent="-213513" lvl="1">
              <a:lnSpc>
                <a:spcPts val="2769"/>
              </a:lnSpc>
              <a:buFont typeface="Arial"/>
              <a:buChar char="•"/>
            </a:pPr>
            <a:r>
              <a:rPr lang="en-US" sz="1977">
                <a:solidFill>
                  <a:srgbClr val="FFFFFF"/>
                </a:solidFill>
                <a:latin typeface="Emblema One"/>
              </a:rPr>
              <a:t>wyznacznik macierzy</a:t>
            </a:r>
          </a:p>
          <a:p>
            <a:pPr marL="427027" indent="-213513" lvl="1">
              <a:lnSpc>
                <a:spcPts val="2769"/>
              </a:lnSpc>
              <a:buFont typeface="Arial"/>
              <a:buChar char="•"/>
            </a:pPr>
            <a:r>
              <a:rPr lang="en-US" sz="1977">
                <a:solidFill>
                  <a:srgbClr val="FFFFFF"/>
                </a:solidFill>
                <a:latin typeface="Emblema One"/>
              </a:rPr>
              <a:t>iloczyn skalarny</a:t>
            </a:r>
          </a:p>
          <a:p>
            <a:pPr marL="427027" indent="-213513" lvl="1">
              <a:lnSpc>
                <a:spcPts val="2769"/>
              </a:lnSpc>
              <a:buFont typeface="Arial"/>
              <a:buChar char="•"/>
            </a:pPr>
            <a:r>
              <a:rPr lang="en-US" sz="1977">
                <a:solidFill>
                  <a:srgbClr val="FFFFFF"/>
                </a:solidFill>
                <a:latin typeface="Emblema One"/>
              </a:rPr>
              <a:t>rozwiązywać równania liniowego z wykorzystaniem macierzy</a:t>
            </a:r>
          </a:p>
          <a:p>
            <a:pPr marL="427027" indent="-213513" lvl="1">
              <a:lnSpc>
                <a:spcPts val="2769"/>
              </a:lnSpc>
              <a:buFont typeface="Arial"/>
              <a:buChar char="•"/>
            </a:pPr>
            <a:r>
              <a:rPr lang="en-US" sz="1977">
                <a:solidFill>
                  <a:srgbClr val="FFFFFF"/>
                </a:solidFill>
                <a:latin typeface="Emblema One"/>
              </a:rPr>
              <a:t>itp</a:t>
            </a:r>
          </a:p>
        </p:txBody>
      </p:sp>
      <p:sp>
        <p:nvSpPr>
          <p:cNvPr name="TextBox 9" id="9"/>
          <p:cNvSpPr txBox="true"/>
          <p:nvPr/>
        </p:nvSpPr>
        <p:spPr>
          <a:xfrm rot="0">
            <a:off x="10505425" y="4681334"/>
            <a:ext cx="5859610" cy="2060197"/>
          </a:xfrm>
          <a:prstGeom prst="rect">
            <a:avLst/>
          </a:prstGeom>
        </p:spPr>
        <p:txBody>
          <a:bodyPr anchor="t" rtlCol="false" tIns="0" lIns="0" bIns="0" rIns="0">
            <a:spAutoFit/>
          </a:bodyPr>
          <a:lstStyle/>
          <a:p>
            <a:pPr>
              <a:lnSpc>
                <a:spcPts val="2769"/>
              </a:lnSpc>
            </a:pPr>
            <a:r>
              <a:rPr lang="en-US" sz="1977">
                <a:solidFill>
                  <a:srgbClr val="FFFFFF"/>
                </a:solidFill>
                <a:latin typeface="Emblema One"/>
              </a:rPr>
              <a:t>Moduł random w NumPy uzupełnia wbudowany w Python-a moduł random o funkcje do efektywnego generowania całych tablic próbek wykorzystując różne rozkłady prawdopodobieństwa.</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199663">
            <a:off x="3953584" y="-5400116"/>
            <a:ext cx="9366851" cy="8957051"/>
          </a:xfrm>
          <a:custGeom>
            <a:avLst/>
            <a:gdLst/>
            <a:ahLst/>
            <a:cxnLst/>
            <a:rect r="r" b="b" t="t" l="l"/>
            <a:pathLst>
              <a:path h="8957051" w="9366851">
                <a:moveTo>
                  <a:pt x="0" y="0"/>
                </a:moveTo>
                <a:lnTo>
                  <a:pt x="9366851" y="0"/>
                </a:lnTo>
                <a:lnTo>
                  <a:pt x="9366851" y="8957051"/>
                </a:lnTo>
                <a:lnTo>
                  <a:pt x="0" y="8957051"/>
                </a:lnTo>
                <a:lnTo>
                  <a:pt x="0" y="0"/>
                </a:lnTo>
                <a:close/>
              </a:path>
            </a:pathLst>
          </a:custGeom>
          <a:blipFill>
            <a:blip r:embed="rId2">
              <a:alphaModFix amt="78000"/>
            </a:blip>
            <a:stretch>
              <a:fillRect l="0" t="0" r="0" b="0"/>
            </a:stretch>
          </a:blipFill>
        </p:spPr>
      </p:sp>
      <p:sp>
        <p:nvSpPr>
          <p:cNvPr name="Freeform 3" id="3"/>
          <p:cNvSpPr/>
          <p:nvPr/>
        </p:nvSpPr>
        <p:spPr>
          <a:xfrm flipH="false" flipV="false" rot="-2715964">
            <a:off x="16702153" y="2321965"/>
            <a:ext cx="2207918" cy="2092002"/>
          </a:xfrm>
          <a:custGeom>
            <a:avLst/>
            <a:gdLst/>
            <a:ahLst/>
            <a:cxnLst/>
            <a:rect r="r" b="b" t="t" l="l"/>
            <a:pathLst>
              <a:path h="2092002" w="2207918">
                <a:moveTo>
                  <a:pt x="0" y="0"/>
                </a:moveTo>
                <a:lnTo>
                  <a:pt x="2207918" y="0"/>
                </a:lnTo>
                <a:lnTo>
                  <a:pt x="2207918" y="2092003"/>
                </a:lnTo>
                <a:lnTo>
                  <a:pt x="0" y="2092003"/>
                </a:lnTo>
                <a:lnTo>
                  <a:pt x="0" y="0"/>
                </a:lnTo>
                <a:close/>
              </a:path>
            </a:pathLst>
          </a:custGeom>
          <a:blipFill>
            <a:blip r:embed="rId3"/>
            <a:stretch>
              <a:fillRect l="0" t="0" r="0" b="0"/>
            </a:stretch>
          </a:blipFill>
        </p:spPr>
      </p:sp>
      <p:sp>
        <p:nvSpPr>
          <p:cNvPr name="Freeform 4" id="4"/>
          <p:cNvSpPr/>
          <p:nvPr/>
        </p:nvSpPr>
        <p:spPr>
          <a:xfrm flipH="false" flipV="false" rot="-394911">
            <a:off x="16125490" y="7311630"/>
            <a:ext cx="5163362" cy="4892285"/>
          </a:xfrm>
          <a:custGeom>
            <a:avLst/>
            <a:gdLst/>
            <a:ahLst/>
            <a:cxnLst/>
            <a:rect r="r" b="b" t="t" l="l"/>
            <a:pathLst>
              <a:path h="4892285" w="5163362">
                <a:moveTo>
                  <a:pt x="0" y="0"/>
                </a:moveTo>
                <a:lnTo>
                  <a:pt x="5163361" y="0"/>
                </a:lnTo>
                <a:lnTo>
                  <a:pt x="5163361" y="4892285"/>
                </a:lnTo>
                <a:lnTo>
                  <a:pt x="0" y="4892285"/>
                </a:lnTo>
                <a:lnTo>
                  <a:pt x="0" y="0"/>
                </a:lnTo>
                <a:close/>
              </a:path>
            </a:pathLst>
          </a:custGeom>
          <a:blipFill>
            <a:blip r:embed="rId3">
              <a:alphaModFix amt="80000"/>
            </a:blip>
            <a:stretch>
              <a:fillRect l="0" t="0" r="0" b="0"/>
            </a:stretch>
          </a:blipFill>
        </p:spPr>
      </p:sp>
      <p:sp>
        <p:nvSpPr>
          <p:cNvPr name="Freeform 5" id="5"/>
          <p:cNvSpPr/>
          <p:nvPr/>
        </p:nvSpPr>
        <p:spPr>
          <a:xfrm flipH="false" flipV="false" rot="0">
            <a:off x="6317917" y="1028700"/>
            <a:ext cx="5799139" cy="8878992"/>
          </a:xfrm>
          <a:custGeom>
            <a:avLst/>
            <a:gdLst/>
            <a:ahLst/>
            <a:cxnLst/>
            <a:rect r="r" b="b" t="t" l="l"/>
            <a:pathLst>
              <a:path h="8878992" w="5799139">
                <a:moveTo>
                  <a:pt x="0" y="0"/>
                </a:moveTo>
                <a:lnTo>
                  <a:pt x="5799138" y="0"/>
                </a:lnTo>
                <a:lnTo>
                  <a:pt x="5799138" y="8878992"/>
                </a:lnTo>
                <a:lnTo>
                  <a:pt x="0" y="8878992"/>
                </a:lnTo>
                <a:lnTo>
                  <a:pt x="0" y="0"/>
                </a:lnTo>
                <a:close/>
              </a:path>
            </a:pathLst>
          </a:custGeom>
          <a:blipFill>
            <a:blip r:embed="rId4"/>
            <a:stretch>
              <a:fillRect l="0" t="0" r="0" b="0"/>
            </a:stretch>
          </a:blipFill>
          <a:ln w="38100" cap="sq">
            <a:solidFill>
              <a:srgbClr val="FFFFFF"/>
            </a:solidFill>
            <a:prstDash val="solid"/>
            <a:miter/>
          </a:ln>
        </p:spPr>
      </p:sp>
      <p:sp>
        <p:nvSpPr>
          <p:cNvPr name="TextBox 6" id="6"/>
          <p:cNvSpPr txBox="true"/>
          <p:nvPr/>
        </p:nvSpPr>
        <p:spPr>
          <a:xfrm rot="0">
            <a:off x="231600" y="131849"/>
            <a:ext cx="11885455" cy="72199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NumPy - reshaping</a:t>
            </a:r>
          </a:p>
        </p:txBody>
      </p:sp>
      <p:sp>
        <p:nvSpPr>
          <p:cNvPr name="AutoShape 7" id="7"/>
          <p:cNvSpPr/>
          <p:nvPr/>
        </p:nvSpPr>
        <p:spPr>
          <a:xfrm>
            <a:off x="287337" y="932482"/>
            <a:ext cx="10310820" cy="0"/>
          </a:xfrm>
          <a:prstGeom prst="line">
            <a:avLst/>
          </a:prstGeom>
          <a:ln cap="flat" w="38100">
            <a:solidFill>
              <a:srgbClr val="FFFFFF"/>
            </a:solidFill>
            <a:prstDash val="solid"/>
            <a:headEnd type="none" len="sm" w="sm"/>
            <a:tailEnd type="none" len="sm" w="sm"/>
          </a:ln>
        </p:spPr>
      </p:sp>
      <p:grpSp>
        <p:nvGrpSpPr>
          <p:cNvPr name="Group 8" id="8"/>
          <p:cNvGrpSpPr/>
          <p:nvPr/>
        </p:nvGrpSpPr>
        <p:grpSpPr>
          <a:xfrm rot="0">
            <a:off x="287337" y="5364301"/>
            <a:ext cx="6030579" cy="1115695"/>
            <a:chOff x="0" y="0"/>
            <a:chExt cx="8040773" cy="1487593"/>
          </a:xfrm>
        </p:grpSpPr>
        <p:pic>
          <p:nvPicPr>
            <p:cNvPr name="Picture 9" id="9"/>
            <p:cNvPicPr>
              <a:picLocks noChangeAspect="true"/>
            </p:cNvPicPr>
            <p:nvPr/>
          </p:nvPicPr>
          <p:blipFill>
            <a:blip r:embed="rId5"/>
            <a:srcRect l="0" t="0" r="0" b="0"/>
            <a:stretch>
              <a:fillRect/>
            </a:stretch>
          </p:blipFill>
          <p:spPr>
            <a:xfrm flipH="false" flipV="false" rot="0">
              <a:off x="6174103" y="561796"/>
              <a:ext cx="1866669" cy="364000"/>
            </a:xfrm>
            <a:prstGeom prst="rect">
              <a:avLst/>
            </a:prstGeom>
          </p:spPr>
        </p:pic>
        <p:sp>
          <p:nvSpPr>
            <p:cNvPr name="TextBox 10" id="10"/>
            <p:cNvSpPr txBox="true"/>
            <p:nvPr/>
          </p:nvSpPr>
          <p:spPr>
            <a:xfrm rot="0">
              <a:off x="0" y="-47625"/>
              <a:ext cx="6715862" cy="15352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Użycie metody </a:t>
              </a:r>
              <a:r>
                <a:rPr lang="en-US" sz="2199">
                  <a:solidFill>
                    <a:srgbClr val="38B6FF"/>
                  </a:solidFill>
                  <a:latin typeface="Emblema One"/>
                </a:rPr>
                <a:t>ravel()</a:t>
              </a:r>
              <a:r>
                <a:rPr lang="en-US" sz="2199">
                  <a:solidFill>
                    <a:srgbClr val="FFFFFF"/>
                  </a:solidFill>
                  <a:latin typeface="Emblema One"/>
                </a:rPr>
                <a:t> nie powoduje powstanie kopii tablicy</a:t>
              </a:r>
            </a:p>
          </p:txBody>
        </p:sp>
      </p:grpSp>
      <p:grpSp>
        <p:nvGrpSpPr>
          <p:cNvPr name="Group 11" id="11"/>
          <p:cNvGrpSpPr/>
          <p:nvPr/>
        </p:nvGrpSpPr>
        <p:grpSpPr>
          <a:xfrm rot="0">
            <a:off x="12117055" y="7155934"/>
            <a:ext cx="5874311" cy="1115695"/>
            <a:chOff x="0" y="0"/>
            <a:chExt cx="7832414" cy="1487593"/>
          </a:xfrm>
        </p:grpSpPr>
        <p:pic>
          <p:nvPicPr>
            <p:cNvPr name="Picture 12" id="12"/>
            <p:cNvPicPr>
              <a:picLocks noChangeAspect="true"/>
            </p:cNvPicPr>
            <p:nvPr/>
          </p:nvPicPr>
          <p:blipFill>
            <a:blip r:embed="rId5"/>
            <a:srcRect l="0" t="0" r="0" b="0"/>
            <a:stretch>
              <a:fillRect/>
            </a:stretch>
          </p:blipFill>
          <p:spPr>
            <a:xfrm flipH="false" flipV="false" rot="-10800000">
              <a:off x="0" y="561796"/>
              <a:ext cx="1866669" cy="364000"/>
            </a:xfrm>
            <a:prstGeom prst="rect">
              <a:avLst/>
            </a:prstGeom>
          </p:spPr>
        </p:pic>
        <p:sp>
          <p:nvSpPr>
            <p:cNvPr name="TextBox 13" id="13"/>
            <p:cNvSpPr txBox="true"/>
            <p:nvPr/>
          </p:nvSpPr>
          <p:spPr>
            <a:xfrm rot="0">
              <a:off x="1896757" y="-47625"/>
              <a:ext cx="5935657" cy="15352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Użycie metody </a:t>
              </a:r>
              <a:r>
                <a:rPr lang="en-US" sz="2199">
                  <a:solidFill>
                    <a:srgbClr val="38B6FF"/>
                  </a:solidFill>
                  <a:latin typeface="Emblema One"/>
                </a:rPr>
                <a:t>flatten() </a:t>
              </a:r>
              <a:r>
                <a:rPr lang="en-US" sz="2199">
                  <a:solidFill>
                    <a:srgbClr val="FFFFFF"/>
                  </a:solidFill>
                  <a:latin typeface="Emblema One"/>
                </a:rPr>
                <a:t>powoduje powstanie kopii tablicy</a:t>
              </a: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4494633">
            <a:off x="-1550025" y="4941571"/>
            <a:ext cx="2605188" cy="2468415"/>
          </a:xfrm>
          <a:custGeom>
            <a:avLst/>
            <a:gdLst/>
            <a:ahLst/>
            <a:cxnLst/>
            <a:rect r="r" b="b" t="t" l="l"/>
            <a:pathLst>
              <a:path h="2468415" w="2605188">
                <a:moveTo>
                  <a:pt x="0" y="0"/>
                </a:moveTo>
                <a:lnTo>
                  <a:pt x="2605187" y="0"/>
                </a:lnTo>
                <a:lnTo>
                  <a:pt x="2605187" y="2468415"/>
                </a:lnTo>
                <a:lnTo>
                  <a:pt x="0" y="2468415"/>
                </a:lnTo>
                <a:lnTo>
                  <a:pt x="0" y="0"/>
                </a:lnTo>
                <a:close/>
              </a:path>
            </a:pathLst>
          </a:custGeom>
          <a:blipFill>
            <a:blip r:embed="rId2"/>
            <a:stretch>
              <a:fillRect l="0" t="0" r="0" b="0"/>
            </a:stretch>
          </a:blipFill>
        </p:spPr>
      </p:sp>
      <p:sp>
        <p:nvSpPr>
          <p:cNvPr name="Freeform 3" id="3"/>
          <p:cNvSpPr/>
          <p:nvPr/>
        </p:nvSpPr>
        <p:spPr>
          <a:xfrm flipH="false" flipV="false" rot="0">
            <a:off x="15131878" y="-1954515"/>
            <a:ext cx="5225712" cy="4650884"/>
          </a:xfrm>
          <a:custGeom>
            <a:avLst/>
            <a:gdLst/>
            <a:ahLst/>
            <a:cxnLst/>
            <a:rect r="r" b="b" t="t" l="l"/>
            <a:pathLst>
              <a:path h="4650884" w="5225712">
                <a:moveTo>
                  <a:pt x="0" y="0"/>
                </a:moveTo>
                <a:lnTo>
                  <a:pt x="5225712" y="0"/>
                </a:lnTo>
                <a:lnTo>
                  <a:pt x="5225712" y="4650884"/>
                </a:lnTo>
                <a:lnTo>
                  <a:pt x="0" y="4650884"/>
                </a:lnTo>
                <a:lnTo>
                  <a:pt x="0" y="0"/>
                </a:lnTo>
                <a:close/>
              </a:path>
            </a:pathLst>
          </a:custGeom>
          <a:blipFill>
            <a:blip r:embed="rId3"/>
            <a:stretch>
              <a:fillRect l="0" t="0" r="0" b="0"/>
            </a:stretch>
          </a:blipFill>
        </p:spPr>
      </p:sp>
      <p:sp>
        <p:nvSpPr>
          <p:cNvPr name="Freeform 4" id="4"/>
          <p:cNvSpPr/>
          <p:nvPr/>
        </p:nvSpPr>
        <p:spPr>
          <a:xfrm flipH="false" flipV="false" rot="313119">
            <a:off x="4616339" y="7316210"/>
            <a:ext cx="5693252" cy="5444172"/>
          </a:xfrm>
          <a:custGeom>
            <a:avLst/>
            <a:gdLst/>
            <a:ahLst/>
            <a:cxnLst/>
            <a:rect r="r" b="b" t="t" l="l"/>
            <a:pathLst>
              <a:path h="5444172" w="5693252">
                <a:moveTo>
                  <a:pt x="0" y="0"/>
                </a:moveTo>
                <a:lnTo>
                  <a:pt x="5693252" y="0"/>
                </a:lnTo>
                <a:lnTo>
                  <a:pt x="5693252" y="5444172"/>
                </a:lnTo>
                <a:lnTo>
                  <a:pt x="0" y="5444172"/>
                </a:lnTo>
                <a:lnTo>
                  <a:pt x="0" y="0"/>
                </a:lnTo>
                <a:close/>
              </a:path>
            </a:pathLst>
          </a:custGeom>
          <a:blipFill>
            <a:blip r:embed="rId4"/>
            <a:stretch>
              <a:fillRect l="0" t="0" r="0" b="0"/>
            </a:stretch>
          </a:blipFill>
        </p:spPr>
      </p:sp>
      <p:sp>
        <p:nvSpPr>
          <p:cNvPr name="AutoShape 5" id="5"/>
          <p:cNvSpPr/>
          <p:nvPr/>
        </p:nvSpPr>
        <p:spPr>
          <a:xfrm>
            <a:off x="287337" y="932482"/>
            <a:ext cx="10310820" cy="0"/>
          </a:xfrm>
          <a:prstGeom prst="line">
            <a:avLst/>
          </a:prstGeom>
          <a:ln cap="flat" w="38100">
            <a:solidFill>
              <a:srgbClr val="FFFFFF"/>
            </a:solidFill>
            <a:prstDash val="solid"/>
            <a:headEnd type="none" len="sm" w="sm"/>
            <a:tailEnd type="none" len="sm" w="sm"/>
          </a:ln>
        </p:spPr>
      </p:sp>
      <p:sp>
        <p:nvSpPr>
          <p:cNvPr name="Freeform 6" id="6"/>
          <p:cNvSpPr/>
          <p:nvPr/>
        </p:nvSpPr>
        <p:spPr>
          <a:xfrm flipH="false" flipV="false" rot="0">
            <a:off x="5911550" y="1028700"/>
            <a:ext cx="6464901" cy="9009596"/>
          </a:xfrm>
          <a:custGeom>
            <a:avLst/>
            <a:gdLst/>
            <a:ahLst/>
            <a:cxnLst/>
            <a:rect r="r" b="b" t="t" l="l"/>
            <a:pathLst>
              <a:path h="9009596" w="6464901">
                <a:moveTo>
                  <a:pt x="0" y="0"/>
                </a:moveTo>
                <a:lnTo>
                  <a:pt x="6464900" y="0"/>
                </a:lnTo>
                <a:lnTo>
                  <a:pt x="6464900" y="9009596"/>
                </a:lnTo>
                <a:lnTo>
                  <a:pt x="0" y="9009596"/>
                </a:lnTo>
                <a:lnTo>
                  <a:pt x="0" y="0"/>
                </a:lnTo>
                <a:close/>
              </a:path>
            </a:pathLst>
          </a:custGeom>
          <a:blipFill>
            <a:blip r:embed="rId5"/>
            <a:stretch>
              <a:fillRect l="0" t="0" r="0" b="0"/>
            </a:stretch>
          </a:blipFill>
          <a:ln w="38100" cap="sq">
            <a:solidFill>
              <a:srgbClr val="FFFFFF"/>
            </a:solidFill>
            <a:prstDash val="solid"/>
            <a:miter/>
          </a:ln>
        </p:spPr>
      </p:sp>
      <p:sp>
        <p:nvSpPr>
          <p:cNvPr name="TextBox 7" id="7"/>
          <p:cNvSpPr txBox="true"/>
          <p:nvPr/>
        </p:nvSpPr>
        <p:spPr>
          <a:xfrm rot="0">
            <a:off x="236663" y="124842"/>
            <a:ext cx="15561711" cy="72199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NumPy - łączenie oraz dzielenie tablic</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494633">
            <a:off x="-2022061" y="8242530"/>
            <a:ext cx="4315504" cy="4088940"/>
          </a:xfrm>
          <a:custGeom>
            <a:avLst/>
            <a:gdLst/>
            <a:ahLst/>
            <a:cxnLst/>
            <a:rect r="r" b="b" t="t" l="l"/>
            <a:pathLst>
              <a:path h="4088940" w="4315504">
                <a:moveTo>
                  <a:pt x="0" y="0"/>
                </a:moveTo>
                <a:lnTo>
                  <a:pt x="4315504" y="0"/>
                </a:lnTo>
                <a:lnTo>
                  <a:pt x="4315504" y="4088940"/>
                </a:lnTo>
                <a:lnTo>
                  <a:pt x="0" y="4088940"/>
                </a:lnTo>
                <a:lnTo>
                  <a:pt x="0" y="0"/>
                </a:lnTo>
                <a:close/>
              </a:path>
            </a:pathLst>
          </a:custGeom>
          <a:blipFill>
            <a:blip r:embed="rId2"/>
            <a:stretch>
              <a:fillRect l="0" t="0" r="0" b="0"/>
            </a:stretch>
          </a:blipFill>
        </p:spPr>
      </p:sp>
      <p:sp>
        <p:nvSpPr>
          <p:cNvPr name="Freeform 3" id="3"/>
          <p:cNvSpPr/>
          <p:nvPr/>
        </p:nvSpPr>
        <p:spPr>
          <a:xfrm flipH="false" flipV="false" rot="313119">
            <a:off x="15158388" y="-1579634"/>
            <a:ext cx="5214256" cy="4986132"/>
          </a:xfrm>
          <a:custGeom>
            <a:avLst/>
            <a:gdLst/>
            <a:ahLst/>
            <a:cxnLst/>
            <a:rect r="r" b="b" t="t" l="l"/>
            <a:pathLst>
              <a:path h="4986132" w="5214256">
                <a:moveTo>
                  <a:pt x="0" y="0"/>
                </a:moveTo>
                <a:lnTo>
                  <a:pt x="5214256" y="0"/>
                </a:lnTo>
                <a:lnTo>
                  <a:pt x="5214256" y="4986132"/>
                </a:lnTo>
                <a:lnTo>
                  <a:pt x="0" y="4986132"/>
                </a:lnTo>
                <a:lnTo>
                  <a:pt x="0" y="0"/>
                </a:lnTo>
                <a:close/>
              </a:path>
            </a:pathLst>
          </a:custGeom>
          <a:blipFill>
            <a:blip r:embed="rId3"/>
            <a:stretch>
              <a:fillRect l="0" t="0" r="0" b="0"/>
            </a:stretch>
          </a:blipFill>
        </p:spPr>
      </p:sp>
      <p:sp>
        <p:nvSpPr>
          <p:cNvPr name="AutoShape 4" id="4"/>
          <p:cNvSpPr/>
          <p:nvPr/>
        </p:nvSpPr>
        <p:spPr>
          <a:xfrm>
            <a:off x="291056" y="1009650"/>
            <a:ext cx="10310820" cy="0"/>
          </a:xfrm>
          <a:prstGeom prst="line">
            <a:avLst/>
          </a:prstGeom>
          <a:ln cap="flat" w="38100">
            <a:solidFill>
              <a:srgbClr val="FFFFFF"/>
            </a:solidFill>
            <a:prstDash val="solid"/>
            <a:headEnd type="none" len="sm" w="sm"/>
            <a:tailEnd type="none" len="sm" w="sm"/>
          </a:ln>
        </p:spPr>
      </p:sp>
      <p:grpSp>
        <p:nvGrpSpPr>
          <p:cNvPr name="Group 5" id="5"/>
          <p:cNvGrpSpPr/>
          <p:nvPr/>
        </p:nvGrpSpPr>
        <p:grpSpPr>
          <a:xfrm rot="0">
            <a:off x="4436196" y="1028700"/>
            <a:ext cx="2425032" cy="931896"/>
            <a:chOff x="0" y="0"/>
            <a:chExt cx="3233376" cy="1242528"/>
          </a:xfrm>
        </p:grpSpPr>
        <p:sp>
          <p:nvSpPr>
            <p:cNvPr name="AutoShape 6" id="6"/>
            <p:cNvSpPr/>
            <p:nvPr/>
          </p:nvSpPr>
          <p:spPr>
            <a:xfrm>
              <a:off x="1616688" y="0"/>
              <a:ext cx="0" cy="758234"/>
            </a:xfrm>
            <a:prstGeom prst="line">
              <a:avLst/>
            </a:prstGeom>
            <a:ln cap="flat" w="50800">
              <a:solidFill>
                <a:srgbClr val="FFFFFF"/>
              </a:solidFill>
              <a:prstDash val="solid"/>
              <a:headEnd type="none" len="sm" w="sm"/>
              <a:tailEnd type="none" len="sm" w="sm"/>
            </a:ln>
          </p:spPr>
        </p:sp>
        <p:sp>
          <p:nvSpPr>
            <p:cNvPr name="TextBox 7" id="7"/>
            <p:cNvSpPr txBox="true"/>
            <p:nvPr/>
          </p:nvSpPr>
          <p:spPr>
            <a:xfrm rot="0">
              <a:off x="0" y="748709"/>
              <a:ext cx="3233376" cy="493818"/>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Custom ufunc</a:t>
              </a:r>
            </a:p>
          </p:txBody>
        </p:sp>
      </p:grpSp>
      <p:grpSp>
        <p:nvGrpSpPr>
          <p:cNvPr name="Group 8" id="8"/>
          <p:cNvGrpSpPr/>
          <p:nvPr/>
        </p:nvGrpSpPr>
        <p:grpSpPr>
          <a:xfrm rot="0">
            <a:off x="9421137" y="1071394"/>
            <a:ext cx="2188369" cy="931896"/>
            <a:chOff x="0" y="0"/>
            <a:chExt cx="2917825" cy="1242528"/>
          </a:xfrm>
        </p:grpSpPr>
        <p:sp>
          <p:nvSpPr>
            <p:cNvPr name="AutoShape 9" id="9"/>
            <p:cNvSpPr/>
            <p:nvPr/>
          </p:nvSpPr>
          <p:spPr>
            <a:xfrm>
              <a:off x="1458912" y="0"/>
              <a:ext cx="0" cy="758234"/>
            </a:xfrm>
            <a:prstGeom prst="line">
              <a:avLst/>
            </a:prstGeom>
            <a:ln cap="flat" w="50800">
              <a:solidFill>
                <a:srgbClr val="FFFFFF"/>
              </a:solidFill>
              <a:prstDash val="solid"/>
              <a:headEnd type="none" len="sm" w="sm"/>
              <a:tailEnd type="none" len="sm" w="sm"/>
            </a:ln>
          </p:spPr>
        </p:sp>
        <p:sp>
          <p:nvSpPr>
            <p:cNvPr name="TextBox 10" id="10"/>
            <p:cNvSpPr txBox="true"/>
            <p:nvPr/>
          </p:nvSpPr>
          <p:spPr>
            <a:xfrm rot="0">
              <a:off x="0" y="748709"/>
              <a:ext cx="2917825" cy="493818"/>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indirect sort</a:t>
              </a:r>
            </a:p>
          </p:txBody>
        </p:sp>
      </p:grpSp>
      <p:sp>
        <p:nvSpPr>
          <p:cNvPr name="AutoShape 11" id="11"/>
          <p:cNvSpPr/>
          <p:nvPr/>
        </p:nvSpPr>
        <p:spPr>
          <a:xfrm flipH="true">
            <a:off x="5206941" y="1960596"/>
            <a:ext cx="441771" cy="1248484"/>
          </a:xfrm>
          <a:prstGeom prst="line">
            <a:avLst/>
          </a:prstGeom>
          <a:ln cap="flat" w="38100">
            <a:solidFill>
              <a:srgbClr val="FFFFFF"/>
            </a:solidFill>
            <a:prstDash val="solid"/>
            <a:headEnd type="none" len="sm" w="sm"/>
            <a:tailEnd type="triangle" len="med" w="lg"/>
          </a:ln>
        </p:spPr>
      </p:sp>
      <p:sp>
        <p:nvSpPr>
          <p:cNvPr name="AutoShape 12" id="12"/>
          <p:cNvSpPr/>
          <p:nvPr/>
        </p:nvSpPr>
        <p:spPr>
          <a:xfrm>
            <a:off x="10534371" y="2003290"/>
            <a:ext cx="675161" cy="936814"/>
          </a:xfrm>
          <a:prstGeom prst="line">
            <a:avLst/>
          </a:prstGeom>
          <a:ln cap="flat" w="38100">
            <a:solidFill>
              <a:srgbClr val="FFFFFF"/>
            </a:solidFill>
            <a:prstDash val="solid"/>
            <a:headEnd type="none" len="sm" w="sm"/>
            <a:tailEnd type="triangle" len="med" w="lg"/>
          </a:ln>
        </p:spPr>
      </p:sp>
      <p:sp>
        <p:nvSpPr>
          <p:cNvPr name="Freeform 13" id="13"/>
          <p:cNvSpPr/>
          <p:nvPr/>
        </p:nvSpPr>
        <p:spPr>
          <a:xfrm flipH="false" flipV="false" rot="0">
            <a:off x="194414" y="4829600"/>
            <a:ext cx="8390404" cy="5214681"/>
          </a:xfrm>
          <a:custGeom>
            <a:avLst/>
            <a:gdLst/>
            <a:ahLst/>
            <a:cxnLst/>
            <a:rect r="r" b="b" t="t" l="l"/>
            <a:pathLst>
              <a:path h="5214681" w="8390404">
                <a:moveTo>
                  <a:pt x="0" y="0"/>
                </a:moveTo>
                <a:lnTo>
                  <a:pt x="8390404" y="0"/>
                </a:lnTo>
                <a:lnTo>
                  <a:pt x="8390404" y="5214681"/>
                </a:lnTo>
                <a:lnTo>
                  <a:pt x="0" y="5214681"/>
                </a:lnTo>
                <a:lnTo>
                  <a:pt x="0" y="0"/>
                </a:lnTo>
                <a:close/>
              </a:path>
            </a:pathLst>
          </a:custGeom>
          <a:blipFill>
            <a:blip r:embed="rId4"/>
            <a:stretch>
              <a:fillRect l="0" t="0" r="0" b="0"/>
            </a:stretch>
          </a:blipFill>
          <a:ln w="38100" cap="sq">
            <a:solidFill>
              <a:srgbClr val="FFFFFF"/>
            </a:solidFill>
            <a:prstDash val="solid"/>
            <a:miter/>
          </a:ln>
        </p:spPr>
      </p:sp>
      <p:sp>
        <p:nvSpPr>
          <p:cNvPr name="Freeform 14" id="14"/>
          <p:cNvSpPr/>
          <p:nvPr/>
        </p:nvSpPr>
        <p:spPr>
          <a:xfrm flipH="false" flipV="false" rot="0">
            <a:off x="10982193" y="4302891"/>
            <a:ext cx="6482215" cy="5741390"/>
          </a:xfrm>
          <a:custGeom>
            <a:avLst/>
            <a:gdLst/>
            <a:ahLst/>
            <a:cxnLst/>
            <a:rect r="r" b="b" t="t" l="l"/>
            <a:pathLst>
              <a:path h="5741390" w="6482215">
                <a:moveTo>
                  <a:pt x="0" y="0"/>
                </a:moveTo>
                <a:lnTo>
                  <a:pt x="6482215" y="0"/>
                </a:lnTo>
                <a:lnTo>
                  <a:pt x="6482215" y="5741390"/>
                </a:lnTo>
                <a:lnTo>
                  <a:pt x="0" y="5741390"/>
                </a:lnTo>
                <a:lnTo>
                  <a:pt x="0" y="0"/>
                </a:lnTo>
                <a:close/>
              </a:path>
            </a:pathLst>
          </a:custGeom>
          <a:blipFill>
            <a:blip r:embed="rId5"/>
            <a:stretch>
              <a:fillRect l="0" t="0" r="0" b="0"/>
            </a:stretch>
          </a:blipFill>
          <a:ln w="38100" cap="sq">
            <a:solidFill>
              <a:srgbClr val="FFFFFF"/>
            </a:solidFill>
            <a:prstDash val="solid"/>
            <a:miter/>
          </a:ln>
        </p:spPr>
      </p:sp>
      <p:sp>
        <p:nvSpPr>
          <p:cNvPr name="TextBox 15" id="15"/>
          <p:cNvSpPr txBox="true"/>
          <p:nvPr/>
        </p:nvSpPr>
        <p:spPr>
          <a:xfrm rot="0">
            <a:off x="291056" y="191437"/>
            <a:ext cx="17586728" cy="72199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NumPy - customowe ufunc oraz indirect sort</a:t>
            </a:r>
          </a:p>
        </p:txBody>
      </p:sp>
      <p:sp>
        <p:nvSpPr>
          <p:cNvPr name="TextBox 16" id="16"/>
          <p:cNvSpPr txBox="true"/>
          <p:nvPr/>
        </p:nvSpPr>
        <p:spPr>
          <a:xfrm rot="0">
            <a:off x="489103" y="3161454"/>
            <a:ext cx="8095715" cy="1553845"/>
          </a:xfrm>
          <a:prstGeom prst="rect">
            <a:avLst/>
          </a:prstGeom>
        </p:spPr>
        <p:txBody>
          <a:bodyPr anchor="t" rtlCol="false" tIns="0" lIns="0" bIns="0" rIns="0">
            <a:spAutoFit/>
          </a:bodyPr>
          <a:lstStyle/>
          <a:p>
            <a:pPr>
              <a:lnSpc>
                <a:spcPts val="3079"/>
              </a:lnSpc>
            </a:pPr>
            <a:r>
              <a:rPr lang="en-US" sz="2199">
                <a:solidFill>
                  <a:srgbClr val="38B6FF"/>
                </a:solidFill>
                <a:latin typeface="Emblema One"/>
              </a:rPr>
              <a:t>np.frompyfunc</a:t>
            </a:r>
            <a:r>
              <a:rPr lang="en-US" sz="2199">
                <a:solidFill>
                  <a:srgbClr val="FFFFFF"/>
                </a:solidFill>
                <a:latin typeface="Emblema One"/>
              </a:rPr>
              <a:t> akceptuje jako argumenty nazwę funkcji, liczbę argumentów wejściowych oraz liczbę argumentów zwracanych przez funkcję.</a:t>
            </a:r>
          </a:p>
        </p:txBody>
      </p:sp>
      <p:sp>
        <p:nvSpPr>
          <p:cNvPr name="TextBox 17" id="17"/>
          <p:cNvSpPr txBox="true"/>
          <p:nvPr/>
        </p:nvSpPr>
        <p:spPr>
          <a:xfrm rot="0">
            <a:off x="10186958" y="3071960"/>
            <a:ext cx="8101042" cy="1163320"/>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Chcąc posortować dane na podstawie jednej tablicy lub wielu tablicy. Służą do tego funkcje </a:t>
            </a:r>
            <a:r>
              <a:rPr lang="en-US" sz="2199">
                <a:solidFill>
                  <a:srgbClr val="38B6FF"/>
                </a:solidFill>
                <a:latin typeface="Emblema One"/>
              </a:rPr>
              <a:t>np.argsort()</a:t>
            </a:r>
            <a:r>
              <a:rPr lang="en-US" sz="2199">
                <a:solidFill>
                  <a:srgbClr val="FFFFFF"/>
                </a:solidFill>
                <a:latin typeface="Emblema One"/>
              </a:rPr>
              <a:t> oraz </a:t>
            </a:r>
            <a:r>
              <a:rPr lang="en-US" sz="2199">
                <a:solidFill>
                  <a:srgbClr val="38B6FF"/>
                </a:solidFill>
                <a:latin typeface="Emblema One"/>
              </a:rPr>
              <a:t>np.lexsort()</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FF914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758421" y="-4071960"/>
            <a:ext cx="7995755" cy="7575978"/>
          </a:xfrm>
          <a:custGeom>
            <a:avLst/>
            <a:gdLst/>
            <a:ahLst/>
            <a:cxnLst/>
            <a:rect r="r" b="b" t="t" l="l"/>
            <a:pathLst>
              <a:path h="7575978" w="7995755">
                <a:moveTo>
                  <a:pt x="0" y="0"/>
                </a:moveTo>
                <a:lnTo>
                  <a:pt x="7995755" y="0"/>
                </a:lnTo>
                <a:lnTo>
                  <a:pt x="7995755" y="7575978"/>
                </a:lnTo>
                <a:lnTo>
                  <a:pt x="0" y="7575978"/>
                </a:lnTo>
                <a:lnTo>
                  <a:pt x="0" y="0"/>
                </a:lnTo>
                <a:close/>
              </a:path>
            </a:pathLst>
          </a:custGeom>
          <a:blipFill>
            <a:blip r:embed="rId2"/>
            <a:stretch>
              <a:fillRect l="0" t="0" r="0" b="0"/>
            </a:stretch>
          </a:blipFill>
        </p:spPr>
      </p:sp>
      <p:sp>
        <p:nvSpPr>
          <p:cNvPr name="Freeform 3" id="3"/>
          <p:cNvSpPr/>
          <p:nvPr/>
        </p:nvSpPr>
        <p:spPr>
          <a:xfrm flipH="false" flipV="false" rot="-5033790">
            <a:off x="-3142758" y="5113384"/>
            <a:ext cx="7336933" cy="6529870"/>
          </a:xfrm>
          <a:custGeom>
            <a:avLst/>
            <a:gdLst/>
            <a:ahLst/>
            <a:cxnLst/>
            <a:rect r="r" b="b" t="t" l="l"/>
            <a:pathLst>
              <a:path h="6529870" w="7336933">
                <a:moveTo>
                  <a:pt x="0" y="0"/>
                </a:moveTo>
                <a:lnTo>
                  <a:pt x="7336932" y="0"/>
                </a:lnTo>
                <a:lnTo>
                  <a:pt x="7336932" y="6529871"/>
                </a:lnTo>
                <a:lnTo>
                  <a:pt x="0" y="6529871"/>
                </a:lnTo>
                <a:lnTo>
                  <a:pt x="0" y="0"/>
                </a:lnTo>
                <a:close/>
              </a:path>
            </a:pathLst>
          </a:custGeom>
          <a:blipFill>
            <a:blip r:embed="rId3"/>
            <a:stretch>
              <a:fillRect l="0" t="0" r="0" b="0"/>
            </a:stretch>
          </a:blipFill>
        </p:spPr>
      </p:sp>
      <p:sp>
        <p:nvSpPr>
          <p:cNvPr name="Freeform 4" id="4"/>
          <p:cNvSpPr/>
          <p:nvPr/>
        </p:nvSpPr>
        <p:spPr>
          <a:xfrm flipH="false" flipV="false" rot="-447366">
            <a:off x="12955621" y="-916530"/>
            <a:ext cx="4068454" cy="3890459"/>
          </a:xfrm>
          <a:custGeom>
            <a:avLst/>
            <a:gdLst/>
            <a:ahLst/>
            <a:cxnLst/>
            <a:rect r="r" b="b" t="t" l="l"/>
            <a:pathLst>
              <a:path h="3890459" w="4068454">
                <a:moveTo>
                  <a:pt x="0" y="0"/>
                </a:moveTo>
                <a:lnTo>
                  <a:pt x="4068454" y="0"/>
                </a:lnTo>
                <a:lnTo>
                  <a:pt x="4068454" y="3890460"/>
                </a:lnTo>
                <a:lnTo>
                  <a:pt x="0" y="3890460"/>
                </a:lnTo>
                <a:lnTo>
                  <a:pt x="0" y="0"/>
                </a:lnTo>
                <a:close/>
              </a:path>
            </a:pathLst>
          </a:custGeom>
          <a:blipFill>
            <a:blip r:embed="rId4"/>
            <a:stretch>
              <a:fillRect l="0" t="0" r="0" b="0"/>
            </a:stretch>
          </a:blipFill>
        </p:spPr>
      </p:sp>
      <p:sp>
        <p:nvSpPr>
          <p:cNvPr name="Freeform 5" id="5"/>
          <p:cNvSpPr/>
          <p:nvPr/>
        </p:nvSpPr>
        <p:spPr>
          <a:xfrm flipH="false" flipV="false" rot="-447366">
            <a:off x="16027215" y="8341770"/>
            <a:ext cx="4068454" cy="3890459"/>
          </a:xfrm>
          <a:custGeom>
            <a:avLst/>
            <a:gdLst/>
            <a:ahLst/>
            <a:cxnLst/>
            <a:rect r="r" b="b" t="t" l="l"/>
            <a:pathLst>
              <a:path h="3890459" w="4068454">
                <a:moveTo>
                  <a:pt x="0" y="0"/>
                </a:moveTo>
                <a:lnTo>
                  <a:pt x="4068454" y="0"/>
                </a:lnTo>
                <a:lnTo>
                  <a:pt x="4068454" y="3890460"/>
                </a:lnTo>
                <a:lnTo>
                  <a:pt x="0" y="3890460"/>
                </a:lnTo>
                <a:lnTo>
                  <a:pt x="0" y="0"/>
                </a:lnTo>
                <a:close/>
              </a:path>
            </a:pathLst>
          </a:custGeom>
          <a:blipFill>
            <a:blip r:embed="rId4"/>
            <a:stretch>
              <a:fillRect l="0" t="0" r="0" b="0"/>
            </a:stretch>
          </a:blipFill>
        </p:spPr>
      </p:sp>
      <p:sp>
        <p:nvSpPr>
          <p:cNvPr name="Freeform 6" id="6"/>
          <p:cNvSpPr/>
          <p:nvPr/>
        </p:nvSpPr>
        <p:spPr>
          <a:xfrm flipH="false" flipV="false" rot="0">
            <a:off x="4007945" y="3067009"/>
            <a:ext cx="10272111" cy="4152982"/>
          </a:xfrm>
          <a:custGeom>
            <a:avLst/>
            <a:gdLst/>
            <a:ahLst/>
            <a:cxnLst/>
            <a:rect r="r" b="b" t="t" l="l"/>
            <a:pathLst>
              <a:path h="4152982" w="10272111">
                <a:moveTo>
                  <a:pt x="0" y="0"/>
                </a:moveTo>
                <a:lnTo>
                  <a:pt x="10272110" y="0"/>
                </a:lnTo>
                <a:lnTo>
                  <a:pt x="10272110" y="4152982"/>
                </a:lnTo>
                <a:lnTo>
                  <a:pt x="0" y="4152982"/>
                </a:lnTo>
                <a:lnTo>
                  <a:pt x="0" y="0"/>
                </a:lnTo>
                <a:close/>
              </a:path>
            </a:pathLst>
          </a:custGeom>
          <a:blipFill>
            <a:blip r:embed="rId5"/>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494633">
            <a:off x="-2022061" y="8242530"/>
            <a:ext cx="4315504" cy="4088940"/>
          </a:xfrm>
          <a:custGeom>
            <a:avLst/>
            <a:gdLst/>
            <a:ahLst/>
            <a:cxnLst/>
            <a:rect r="r" b="b" t="t" l="l"/>
            <a:pathLst>
              <a:path h="4088940" w="4315504">
                <a:moveTo>
                  <a:pt x="0" y="0"/>
                </a:moveTo>
                <a:lnTo>
                  <a:pt x="4315504" y="0"/>
                </a:lnTo>
                <a:lnTo>
                  <a:pt x="4315504" y="4088940"/>
                </a:lnTo>
                <a:lnTo>
                  <a:pt x="0" y="4088940"/>
                </a:lnTo>
                <a:lnTo>
                  <a:pt x="0" y="0"/>
                </a:lnTo>
                <a:close/>
              </a:path>
            </a:pathLst>
          </a:custGeom>
          <a:blipFill>
            <a:blip r:embed="rId2"/>
            <a:stretch>
              <a:fillRect l="0" t="0" r="0" b="0"/>
            </a:stretch>
          </a:blipFill>
        </p:spPr>
      </p:sp>
      <p:sp>
        <p:nvSpPr>
          <p:cNvPr name="Freeform 3" id="3"/>
          <p:cNvSpPr/>
          <p:nvPr/>
        </p:nvSpPr>
        <p:spPr>
          <a:xfrm flipH="false" flipV="false" rot="313119">
            <a:off x="15158388" y="-1579634"/>
            <a:ext cx="5214256" cy="4986132"/>
          </a:xfrm>
          <a:custGeom>
            <a:avLst/>
            <a:gdLst/>
            <a:ahLst/>
            <a:cxnLst/>
            <a:rect r="r" b="b" t="t" l="l"/>
            <a:pathLst>
              <a:path h="4986132" w="5214256">
                <a:moveTo>
                  <a:pt x="0" y="0"/>
                </a:moveTo>
                <a:lnTo>
                  <a:pt x="5214256" y="0"/>
                </a:lnTo>
                <a:lnTo>
                  <a:pt x="5214256" y="4986132"/>
                </a:lnTo>
                <a:lnTo>
                  <a:pt x="0" y="4986132"/>
                </a:lnTo>
                <a:lnTo>
                  <a:pt x="0" y="0"/>
                </a:lnTo>
                <a:close/>
              </a:path>
            </a:pathLst>
          </a:custGeom>
          <a:blipFill>
            <a:blip r:embed="rId3"/>
            <a:stretch>
              <a:fillRect l="0" t="0" r="0" b="0"/>
            </a:stretch>
          </a:blipFill>
        </p:spPr>
      </p:sp>
      <p:sp>
        <p:nvSpPr>
          <p:cNvPr name="AutoShape 4" id="4"/>
          <p:cNvSpPr/>
          <p:nvPr/>
        </p:nvSpPr>
        <p:spPr>
          <a:xfrm>
            <a:off x="476557" y="903907"/>
            <a:ext cx="10326859" cy="0"/>
          </a:xfrm>
          <a:prstGeom prst="line">
            <a:avLst/>
          </a:prstGeom>
          <a:ln cap="flat" w="38100">
            <a:solidFill>
              <a:srgbClr val="FFFFFF"/>
            </a:solidFill>
            <a:prstDash val="solid"/>
            <a:headEnd type="none" len="sm" w="sm"/>
            <a:tailEnd type="none" len="sm" w="sm"/>
          </a:ln>
        </p:spPr>
      </p:sp>
      <p:sp>
        <p:nvSpPr>
          <p:cNvPr name="Freeform 5" id="5"/>
          <p:cNvSpPr/>
          <p:nvPr/>
        </p:nvSpPr>
        <p:spPr>
          <a:xfrm flipH="false" flipV="false" rot="0">
            <a:off x="5587252" y="3961203"/>
            <a:ext cx="3292208" cy="2382736"/>
          </a:xfrm>
          <a:custGeom>
            <a:avLst/>
            <a:gdLst/>
            <a:ahLst/>
            <a:cxnLst/>
            <a:rect r="r" b="b" t="t" l="l"/>
            <a:pathLst>
              <a:path h="2382736" w="3292208">
                <a:moveTo>
                  <a:pt x="0" y="0"/>
                </a:moveTo>
                <a:lnTo>
                  <a:pt x="3292208" y="0"/>
                </a:lnTo>
                <a:lnTo>
                  <a:pt x="3292208" y="2382736"/>
                </a:lnTo>
                <a:lnTo>
                  <a:pt x="0" y="23827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476522" y="205734"/>
            <a:ext cx="16465276" cy="562102"/>
          </a:xfrm>
          <a:prstGeom prst="rect">
            <a:avLst/>
          </a:prstGeom>
        </p:spPr>
        <p:txBody>
          <a:bodyPr anchor="t" rtlCol="false" tIns="0" lIns="0" bIns="0" rIns="0">
            <a:spAutoFit/>
          </a:bodyPr>
          <a:lstStyle/>
          <a:p>
            <a:pPr>
              <a:lnSpc>
                <a:spcPts val="4484"/>
              </a:lnSpc>
            </a:pPr>
            <a:r>
              <a:rPr lang="en-US" sz="3800">
                <a:solidFill>
                  <a:srgbClr val="FFFFFF"/>
                </a:solidFill>
                <a:latin typeface="Emblema One"/>
              </a:rPr>
              <a:t>Pandas - wprowadzenie oraz instalacja</a:t>
            </a:r>
          </a:p>
        </p:txBody>
      </p:sp>
      <p:sp>
        <p:nvSpPr>
          <p:cNvPr name="TextBox 7" id="7"/>
          <p:cNvSpPr txBox="true"/>
          <p:nvPr/>
        </p:nvSpPr>
        <p:spPr>
          <a:xfrm rot="0">
            <a:off x="583769" y="1250820"/>
            <a:ext cx="12576534" cy="2334895"/>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Pandas jest to biblioteka Python-a umożliwiające efektywną analizę danych poprzez wysokopoziomowe struktury danych i narzędzia do manipulacji nimi. Została zaprojektowana do współpracy z NumPy, co ułatwia pracę z danymi numerycznymi. Dzięki pandas użytkownicy mogą łatwo wczytywać, przetwarzać i analizować dane, a także generować raporty oraz wizualizacje.</a:t>
            </a:r>
          </a:p>
        </p:txBody>
      </p:sp>
      <p:sp>
        <p:nvSpPr>
          <p:cNvPr name="TextBox 8" id="8"/>
          <p:cNvSpPr txBox="true"/>
          <p:nvPr/>
        </p:nvSpPr>
        <p:spPr>
          <a:xfrm rot="0">
            <a:off x="9299193" y="4275528"/>
            <a:ext cx="7960107" cy="4441825"/>
          </a:xfrm>
          <a:prstGeom prst="rect">
            <a:avLst/>
          </a:prstGeom>
        </p:spPr>
        <p:txBody>
          <a:bodyPr anchor="t" rtlCol="false" tIns="0" lIns="0" bIns="0" rIns="0">
            <a:spAutoFit/>
          </a:bodyPr>
          <a:lstStyle/>
          <a:p>
            <a:pPr>
              <a:lnSpc>
                <a:spcPts val="3499"/>
              </a:lnSpc>
            </a:pPr>
          </a:p>
          <a:p>
            <a:pPr marL="539749" indent="-269875" lvl="1">
              <a:lnSpc>
                <a:spcPts val="3499"/>
              </a:lnSpc>
              <a:buFont typeface="Arial"/>
              <a:buChar char="•"/>
            </a:pPr>
            <a:r>
              <a:rPr lang="en-US" sz="2499">
                <a:solidFill>
                  <a:srgbClr val="FFFFFF"/>
                </a:solidFill>
                <a:latin typeface="Emblema One"/>
              </a:rPr>
              <a:t>Jeżeli używamy menedżera pakietów PIP to wierszu poleceń wystarczy wpisać:</a:t>
            </a:r>
          </a:p>
          <a:p>
            <a:pPr marL="1079499" indent="-359833" lvl="2">
              <a:lnSpc>
                <a:spcPts val="3499"/>
              </a:lnSpc>
              <a:buFont typeface="Arial"/>
              <a:buChar char="⚬"/>
            </a:pPr>
            <a:r>
              <a:rPr lang="en-US" sz="2499">
                <a:solidFill>
                  <a:srgbClr val="38B6FF"/>
                </a:solidFill>
                <a:latin typeface="Paytone One"/>
              </a:rPr>
              <a:t>pip install pandas</a:t>
            </a:r>
          </a:p>
          <a:p>
            <a:pPr marL="539749" indent="-269875" lvl="1">
              <a:lnSpc>
                <a:spcPts val="3499"/>
              </a:lnSpc>
              <a:buFont typeface="Arial"/>
              <a:buChar char="•"/>
            </a:pPr>
            <a:r>
              <a:rPr lang="en-US" sz="2499">
                <a:solidFill>
                  <a:srgbClr val="FFFFFF"/>
                </a:solidFill>
                <a:latin typeface="Emblema One"/>
              </a:rPr>
              <a:t>Przyjęło się importować bibliotekę Pandas w poniższy sposób:</a:t>
            </a:r>
          </a:p>
          <a:p>
            <a:pPr marL="1079499" indent="-359833" lvl="2">
              <a:lnSpc>
                <a:spcPts val="3499"/>
              </a:lnSpc>
              <a:buFont typeface="Arial"/>
              <a:buChar char="⚬"/>
            </a:pPr>
            <a:r>
              <a:rPr lang="en-US" sz="2499">
                <a:solidFill>
                  <a:srgbClr val="38B6FF"/>
                </a:solidFill>
                <a:latin typeface="Paytone One"/>
              </a:rPr>
              <a:t>import pandas as pd</a:t>
            </a:r>
          </a:p>
          <a:p>
            <a:pPr marL="539749" indent="-269875" lvl="1">
              <a:lnSpc>
                <a:spcPts val="3499"/>
              </a:lnSpc>
              <a:buFont typeface="Arial"/>
              <a:buChar char="•"/>
            </a:pPr>
            <a:r>
              <a:rPr lang="en-US" sz="2499">
                <a:solidFill>
                  <a:srgbClr val="FFFFFF"/>
                </a:solidFill>
                <a:latin typeface="Paytone One"/>
              </a:rPr>
              <a:t>Dodatkowo w pliku przyjęło się dodawać:</a:t>
            </a:r>
          </a:p>
          <a:p>
            <a:pPr marL="1079499" indent="-359833" lvl="2">
              <a:lnSpc>
                <a:spcPts val="3499"/>
              </a:lnSpc>
              <a:buFont typeface="Arial"/>
              <a:buChar char="⚬"/>
            </a:pPr>
            <a:r>
              <a:rPr lang="en-US" sz="2499">
                <a:solidFill>
                  <a:srgbClr val="38B6FF"/>
                </a:solidFill>
                <a:latin typeface="Paytone One"/>
              </a:rPr>
              <a:t>from pandas import Series, DataFrame</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088749">
            <a:off x="15238549" y="7531796"/>
            <a:ext cx="2440941" cy="2312792"/>
          </a:xfrm>
          <a:custGeom>
            <a:avLst/>
            <a:gdLst/>
            <a:ahLst/>
            <a:cxnLst/>
            <a:rect r="r" b="b" t="t" l="l"/>
            <a:pathLst>
              <a:path h="2312792" w="2440941">
                <a:moveTo>
                  <a:pt x="0" y="0"/>
                </a:moveTo>
                <a:lnTo>
                  <a:pt x="2440941" y="0"/>
                </a:lnTo>
                <a:lnTo>
                  <a:pt x="2440941" y="2312792"/>
                </a:lnTo>
                <a:lnTo>
                  <a:pt x="0" y="2312792"/>
                </a:lnTo>
                <a:lnTo>
                  <a:pt x="0" y="0"/>
                </a:lnTo>
                <a:close/>
              </a:path>
            </a:pathLst>
          </a:custGeom>
          <a:blipFill>
            <a:blip r:embed="rId2"/>
            <a:stretch>
              <a:fillRect l="0" t="0" r="0" b="0"/>
            </a:stretch>
          </a:blipFill>
        </p:spPr>
      </p:sp>
      <p:sp>
        <p:nvSpPr>
          <p:cNvPr name="Freeform 3" id="3"/>
          <p:cNvSpPr/>
          <p:nvPr/>
        </p:nvSpPr>
        <p:spPr>
          <a:xfrm flipH="false" flipV="false" rot="313119">
            <a:off x="13667511" y="-2216185"/>
            <a:ext cx="5583018" cy="5338761"/>
          </a:xfrm>
          <a:custGeom>
            <a:avLst/>
            <a:gdLst/>
            <a:ahLst/>
            <a:cxnLst/>
            <a:rect r="r" b="b" t="t" l="l"/>
            <a:pathLst>
              <a:path h="5338761" w="5583018">
                <a:moveTo>
                  <a:pt x="0" y="0"/>
                </a:moveTo>
                <a:lnTo>
                  <a:pt x="5583018" y="0"/>
                </a:lnTo>
                <a:lnTo>
                  <a:pt x="5583018" y="5338761"/>
                </a:lnTo>
                <a:lnTo>
                  <a:pt x="0" y="5338761"/>
                </a:lnTo>
                <a:lnTo>
                  <a:pt x="0" y="0"/>
                </a:lnTo>
                <a:close/>
              </a:path>
            </a:pathLst>
          </a:custGeom>
          <a:blipFill>
            <a:blip r:embed="rId3"/>
            <a:stretch>
              <a:fillRect l="0" t="0" r="0" b="0"/>
            </a:stretch>
          </a:blipFill>
        </p:spPr>
      </p:sp>
      <p:sp>
        <p:nvSpPr>
          <p:cNvPr name="Freeform 4" id="4"/>
          <p:cNvSpPr/>
          <p:nvPr/>
        </p:nvSpPr>
        <p:spPr>
          <a:xfrm flipH="false" flipV="false" rot="1705580">
            <a:off x="-2272318" y="6805079"/>
            <a:ext cx="7824542" cy="6963843"/>
          </a:xfrm>
          <a:custGeom>
            <a:avLst/>
            <a:gdLst/>
            <a:ahLst/>
            <a:cxnLst/>
            <a:rect r="r" b="b" t="t" l="l"/>
            <a:pathLst>
              <a:path h="6963843" w="7824542">
                <a:moveTo>
                  <a:pt x="0" y="0"/>
                </a:moveTo>
                <a:lnTo>
                  <a:pt x="7824543" y="0"/>
                </a:lnTo>
                <a:lnTo>
                  <a:pt x="7824543" y="6963842"/>
                </a:lnTo>
                <a:lnTo>
                  <a:pt x="0" y="6963842"/>
                </a:lnTo>
                <a:lnTo>
                  <a:pt x="0" y="0"/>
                </a:lnTo>
                <a:close/>
              </a:path>
            </a:pathLst>
          </a:custGeom>
          <a:blipFill>
            <a:blip r:embed="rId4">
              <a:alphaModFix amt="81000"/>
            </a:blip>
            <a:stretch>
              <a:fillRect l="0" t="0" r="0" b="0"/>
            </a:stretch>
          </a:blipFill>
        </p:spPr>
      </p:sp>
      <p:sp>
        <p:nvSpPr>
          <p:cNvPr name="Freeform 5" id="5"/>
          <p:cNvSpPr/>
          <p:nvPr/>
        </p:nvSpPr>
        <p:spPr>
          <a:xfrm flipH="false" flipV="false" rot="6959566">
            <a:off x="-1035521" y="-931024"/>
            <a:ext cx="2895099" cy="2768439"/>
          </a:xfrm>
          <a:custGeom>
            <a:avLst/>
            <a:gdLst/>
            <a:ahLst/>
            <a:cxnLst/>
            <a:rect r="r" b="b" t="t" l="l"/>
            <a:pathLst>
              <a:path h="2768439" w="2895099">
                <a:moveTo>
                  <a:pt x="0" y="0"/>
                </a:moveTo>
                <a:lnTo>
                  <a:pt x="2895099" y="0"/>
                </a:lnTo>
                <a:lnTo>
                  <a:pt x="2895099" y="2768439"/>
                </a:lnTo>
                <a:lnTo>
                  <a:pt x="0" y="2768439"/>
                </a:lnTo>
                <a:lnTo>
                  <a:pt x="0" y="0"/>
                </a:lnTo>
                <a:close/>
              </a:path>
            </a:pathLst>
          </a:custGeom>
          <a:blipFill>
            <a:blip r:embed="rId3"/>
            <a:stretch>
              <a:fillRect l="0" t="0" r="0" b="0"/>
            </a:stretch>
          </a:blipFill>
        </p:spPr>
      </p:sp>
      <p:sp>
        <p:nvSpPr>
          <p:cNvPr name="TextBox 6" id="6"/>
          <p:cNvSpPr txBox="true"/>
          <p:nvPr/>
        </p:nvSpPr>
        <p:spPr>
          <a:xfrm rot="0">
            <a:off x="2290633" y="49336"/>
            <a:ext cx="14069617" cy="72199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Pandas - Series</a:t>
            </a:r>
          </a:p>
        </p:txBody>
      </p:sp>
      <p:sp>
        <p:nvSpPr>
          <p:cNvPr name="AutoShape 7" id="7"/>
          <p:cNvSpPr/>
          <p:nvPr/>
        </p:nvSpPr>
        <p:spPr>
          <a:xfrm>
            <a:off x="2290633" y="790381"/>
            <a:ext cx="10326859" cy="0"/>
          </a:xfrm>
          <a:prstGeom prst="line">
            <a:avLst/>
          </a:prstGeom>
          <a:ln cap="flat" w="38100">
            <a:solidFill>
              <a:srgbClr val="FFFFFF"/>
            </a:solidFill>
            <a:prstDash val="solid"/>
            <a:headEnd type="none" len="sm" w="sm"/>
            <a:tailEnd type="none" len="sm" w="sm"/>
          </a:ln>
        </p:spPr>
      </p:sp>
      <p:sp>
        <p:nvSpPr>
          <p:cNvPr name="Freeform 8" id="8"/>
          <p:cNvSpPr/>
          <p:nvPr/>
        </p:nvSpPr>
        <p:spPr>
          <a:xfrm flipH="false" flipV="false" rot="9961388">
            <a:off x="5837536" y="894080"/>
            <a:ext cx="807476" cy="869103"/>
          </a:xfrm>
          <a:custGeom>
            <a:avLst/>
            <a:gdLst/>
            <a:ahLst/>
            <a:cxnLst/>
            <a:rect r="r" b="b" t="t" l="l"/>
            <a:pathLst>
              <a:path h="869103" w="807476">
                <a:moveTo>
                  <a:pt x="0" y="0"/>
                </a:moveTo>
                <a:lnTo>
                  <a:pt x="807476" y="0"/>
                </a:lnTo>
                <a:lnTo>
                  <a:pt x="807476" y="869103"/>
                </a:lnTo>
                <a:lnTo>
                  <a:pt x="0" y="8691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9493209" y="0"/>
            <a:ext cx="8794791" cy="10287000"/>
          </a:xfrm>
          <a:custGeom>
            <a:avLst/>
            <a:gdLst/>
            <a:ahLst/>
            <a:cxnLst/>
            <a:rect r="r" b="b" t="t" l="l"/>
            <a:pathLst>
              <a:path h="10287000" w="8794791">
                <a:moveTo>
                  <a:pt x="0" y="0"/>
                </a:moveTo>
                <a:lnTo>
                  <a:pt x="8794791" y="0"/>
                </a:lnTo>
                <a:lnTo>
                  <a:pt x="8794791" y="10287000"/>
                </a:lnTo>
                <a:lnTo>
                  <a:pt x="0" y="10287000"/>
                </a:lnTo>
                <a:lnTo>
                  <a:pt x="0" y="0"/>
                </a:lnTo>
                <a:close/>
              </a:path>
            </a:pathLst>
          </a:custGeom>
          <a:blipFill>
            <a:blip r:embed="rId7"/>
            <a:stretch>
              <a:fillRect l="0" t="0" r="0" b="0"/>
            </a:stretch>
          </a:blipFill>
          <a:ln w="38100" cap="sq">
            <a:solidFill>
              <a:srgbClr val="FFFFFF"/>
            </a:solidFill>
            <a:prstDash val="solid"/>
            <a:miter/>
          </a:ln>
        </p:spPr>
      </p:sp>
      <p:sp>
        <p:nvSpPr>
          <p:cNvPr name="TextBox 10" id="10"/>
          <p:cNvSpPr txBox="true"/>
          <p:nvPr/>
        </p:nvSpPr>
        <p:spPr>
          <a:xfrm rot="0">
            <a:off x="0" y="1695336"/>
            <a:ext cx="6895475" cy="1944370"/>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Jednowymiarowy obiekt przypominający tablicę, zawierający zestaw danych (dowolnego typu obsługiwanego przez NumPy) oraz powiązaną z nią tablicą indeksów.</a:t>
            </a:r>
          </a:p>
        </p:txBody>
      </p:sp>
      <p:pic>
        <p:nvPicPr>
          <p:cNvPr name="Picture 11" id="11"/>
          <p:cNvPicPr>
            <a:picLocks noChangeAspect="true"/>
          </p:cNvPicPr>
          <p:nvPr/>
        </p:nvPicPr>
        <p:blipFill>
          <a:blip r:embed="rId8"/>
          <a:srcRect l="0" t="0" r="0" b="0"/>
          <a:stretch>
            <a:fillRect/>
          </a:stretch>
        </p:blipFill>
        <p:spPr>
          <a:xfrm flipH="false" flipV="false" rot="0">
            <a:off x="8150317" y="7637117"/>
            <a:ext cx="1400002" cy="273000"/>
          </a:xfrm>
          <a:prstGeom prst="rect">
            <a:avLst/>
          </a:prstGeom>
        </p:spPr>
      </p:pic>
      <p:sp>
        <p:nvSpPr>
          <p:cNvPr name="TextBox 12" id="12"/>
          <p:cNvSpPr txBox="true"/>
          <p:nvPr/>
        </p:nvSpPr>
        <p:spPr>
          <a:xfrm rot="0">
            <a:off x="3113421" y="7304645"/>
            <a:ext cx="5036897" cy="1163320"/>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Możliwe jest wykonywanie na obiekcie </a:t>
            </a:r>
            <a:r>
              <a:rPr lang="en-US" sz="2199">
                <a:solidFill>
                  <a:srgbClr val="38B6FF"/>
                </a:solidFill>
                <a:latin typeface="Emblema One"/>
              </a:rPr>
              <a:t>Series</a:t>
            </a:r>
            <a:r>
              <a:rPr lang="en-US" sz="2199">
                <a:solidFill>
                  <a:srgbClr val="FFFFFF"/>
                </a:solidFill>
                <a:latin typeface="Emblema One"/>
              </a:rPr>
              <a:t> operacji zdefiniowanych w </a:t>
            </a:r>
            <a:r>
              <a:rPr lang="en-US" sz="2199">
                <a:solidFill>
                  <a:srgbClr val="38B6FF"/>
                </a:solidFill>
                <a:latin typeface="Emblema One"/>
              </a:rPr>
              <a:t>NumPy</a:t>
            </a:r>
          </a:p>
        </p:txBody>
      </p:sp>
      <p:pic>
        <p:nvPicPr>
          <p:cNvPr name="Picture 13" id="13"/>
          <p:cNvPicPr>
            <a:picLocks noChangeAspect="true"/>
          </p:cNvPicPr>
          <p:nvPr/>
        </p:nvPicPr>
        <p:blipFill>
          <a:blip r:embed="rId8"/>
          <a:srcRect l="0" t="0" r="0" b="0"/>
          <a:stretch>
            <a:fillRect/>
          </a:stretch>
        </p:blipFill>
        <p:spPr>
          <a:xfrm flipH="false" flipV="false" rot="-1981030">
            <a:off x="7964107" y="6826664"/>
            <a:ext cx="1400002" cy="273000"/>
          </a:xfrm>
          <a:prstGeom prst="rect">
            <a:avLst/>
          </a:prstGeom>
        </p:spPr>
      </p:pic>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5146123" y="1355511"/>
            <a:ext cx="7995755" cy="7575978"/>
          </a:xfrm>
          <a:custGeom>
            <a:avLst/>
            <a:gdLst/>
            <a:ahLst/>
            <a:cxnLst/>
            <a:rect r="r" b="b" t="t" l="l"/>
            <a:pathLst>
              <a:path h="7575978" w="7995755">
                <a:moveTo>
                  <a:pt x="0" y="0"/>
                </a:moveTo>
                <a:lnTo>
                  <a:pt x="7995754" y="0"/>
                </a:lnTo>
                <a:lnTo>
                  <a:pt x="7995754" y="7575978"/>
                </a:lnTo>
                <a:lnTo>
                  <a:pt x="0" y="7575978"/>
                </a:lnTo>
                <a:lnTo>
                  <a:pt x="0" y="0"/>
                </a:lnTo>
                <a:close/>
              </a:path>
            </a:pathLst>
          </a:custGeom>
          <a:blipFill>
            <a:blip r:embed="rId2"/>
            <a:stretch>
              <a:fillRect l="0" t="0" r="0" b="0"/>
            </a:stretch>
          </a:blipFill>
        </p:spPr>
      </p:sp>
      <p:sp>
        <p:nvSpPr>
          <p:cNvPr name="Freeform 3" id="3"/>
          <p:cNvSpPr/>
          <p:nvPr/>
        </p:nvSpPr>
        <p:spPr>
          <a:xfrm flipH="false" flipV="false" rot="-5033790">
            <a:off x="-3142758" y="5113384"/>
            <a:ext cx="7336933" cy="6529870"/>
          </a:xfrm>
          <a:custGeom>
            <a:avLst/>
            <a:gdLst/>
            <a:ahLst/>
            <a:cxnLst/>
            <a:rect r="r" b="b" t="t" l="l"/>
            <a:pathLst>
              <a:path h="6529870" w="7336933">
                <a:moveTo>
                  <a:pt x="0" y="0"/>
                </a:moveTo>
                <a:lnTo>
                  <a:pt x="7336932" y="0"/>
                </a:lnTo>
                <a:lnTo>
                  <a:pt x="7336932" y="6529871"/>
                </a:lnTo>
                <a:lnTo>
                  <a:pt x="0" y="6529871"/>
                </a:lnTo>
                <a:lnTo>
                  <a:pt x="0" y="0"/>
                </a:lnTo>
                <a:close/>
              </a:path>
            </a:pathLst>
          </a:custGeom>
          <a:blipFill>
            <a:blip r:embed="rId3"/>
            <a:stretch>
              <a:fillRect l="0" t="0" r="0" b="0"/>
            </a:stretch>
          </a:blipFill>
        </p:spPr>
      </p:sp>
      <p:sp>
        <p:nvSpPr>
          <p:cNvPr name="Freeform 4" id="4"/>
          <p:cNvSpPr/>
          <p:nvPr/>
        </p:nvSpPr>
        <p:spPr>
          <a:xfrm flipH="false" flipV="false" rot="-447366">
            <a:off x="12955621" y="-916530"/>
            <a:ext cx="4068454" cy="3890459"/>
          </a:xfrm>
          <a:custGeom>
            <a:avLst/>
            <a:gdLst/>
            <a:ahLst/>
            <a:cxnLst/>
            <a:rect r="r" b="b" t="t" l="l"/>
            <a:pathLst>
              <a:path h="3890459" w="4068454">
                <a:moveTo>
                  <a:pt x="0" y="0"/>
                </a:moveTo>
                <a:lnTo>
                  <a:pt x="4068454" y="0"/>
                </a:lnTo>
                <a:lnTo>
                  <a:pt x="4068454" y="3890460"/>
                </a:lnTo>
                <a:lnTo>
                  <a:pt x="0" y="3890460"/>
                </a:lnTo>
                <a:lnTo>
                  <a:pt x="0" y="0"/>
                </a:lnTo>
                <a:close/>
              </a:path>
            </a:pathLst>
          </a:custGeom>
          <a:blipFill>
            <a:blip r:embed="rId4"/>
            <a:stretch>
              <a:fillRect l="0" t="0" r="0" b="0"/>
            </a:stretch>
          </a:blipFill>
        </p:spPr>
      </p:sp>
      <p:sp>
        <p:nvSpPr>
          <p:cNvPr name="Freeform 5" id="5"/>
          <p:cNvSpPr/>
          <p:nvPr/>
        </p:nvSpPr>
        <p:spPr>
          <a:xfrm flipH="false" flipV="false" rot="-447366">
            <a:off x="17494525" y="9179016"/>
            <a:ext cx="4068454" cy="3890459"/>
          </a:xfrm>
          <a:custGeom>
            <a:avLst/>
            <a:gdLst/>
            <a:ahLst/>
            <a:cxnLst/>
            <a:rect r="r" b="b" t="t" l="l"/>
            <a:pathLst>
              <a:path h="3890459" w="4068454">
                <a:moveTo>
                  <a:pt x="0" y="0"/>
                </a:moveTo>
                <a:lnTo>
                  <a:pt x="4068454" y="0"/>
                </a:lnTo>
                <a:lnTo>
                  <a:pt x="4068454" y="3890459"/>
                </a:lnTo>
                <a:lnTo>
                  <a:pt x="0" y="3890459"/>
                </a:lnTo>
                <a:lnTo>
                  <a:pt x="0" y="0"/>
                </a:lnTo>
                <a:close/>
              </a:path>
            </a:pathLst>
          </a:custGeom>
          <a:blipFill>
            <a:blip r:embed="rId4"/>
            <a:stretch>
              <a:fillRect l="0" t="0" r="0" b="0"/>
            </a:stretch>
          </a:blipFill>
        </p:spPr>
      </p:sp>
      <p:sp>
        <p:nvSpPr>
          <p:cNvPr name="Freeform 6" id="6"/>
          <p:cNvSpPr/>
          <p:nvPr/>
        </p:nvSpPr>
        <p:spPr>
          <a:xfrm flipH="false" flipV="false" rot="0">
            <a:off x="406422" y="754065"/>
            <a:ext cx="9887588" cy="8778869"/>
          </a:xfrm>
          <a:custGeom>
            <a:avLst/>
            <a:gdLst/>
            <a:ahLst/>
            <a:cxnLst/>
            <a:rect r="r" b="b" t="t" l="l"/>
            <a:pathLst>
              <a:path h="8778869" w="9887588">
                <a:moveTo>
                  <a:pt x="0" y="0"/>
                </a:moveTo>
                <a:lnTo>
                  <a:pt x="9887588" y="0"/>
                </a:lnTo>
                <a:lnTo>
                  <a:pt x="9887588" y="8778870"/>
                </a:lnTo>
                <a:lnTo>
                  <a:pt x="0" y="8778870"/>
                </a:lnTo>
                <a:lnTo>
                  <a:pt x="0" y="0"/>
                </a:lnTo>
                <a:close/>
              </a:path>
            </a:pathLst>
          </a:custGeom>
          <a:blipFill>
            <a:blip r:embed="rId5"/>
            <a:stretch>
              <a:fillRect l="0" t="0" r="0" b="0"/>
            </a:stretch>
          </a:blipFill>
          <a:ln w="38100" cap="sq">
            <a:solidFill>
              <a:srgbClr val="FFFFFF"/>
            </a:solidFill>
            <a:prstDash val="solid"/>
            <a:miter/>
          </a:ln>
        </p:spPr>
      </p:sp>
      <p:pic>
        <p:nvPicPr>
          <p:cNvPr name="Picture 7" id="7"/>
          <p:cNvPicPr>
            <a:picLocks noChangeAspect="true"/>
          </p:cNvPicPr>
          <p:nvPr/>
        </p:nvPicPr>
        <p:blipFill>
          <a:blip r:embed="rId6"/>
          <a:srcRect l="0" t="0" r="0" b="0"/>
          <a:stretch>
            <a:fillRect/>
          </a:stretch>
        </p:blipFill>
        <p:spPr>
          <a:xfrm flipH="false" flipV="false" rot="-10800000">
            <a:off x="10294010" y="4804852"/>
            <a:ext cx="1400002" cy="273000"/>
          </a:xfrm>
          <a:prstGeom prst="rect">
            <a:avLst/>
          </a:prstGeom>
        </p:spPr>
      </p:pic>
      <p:sp>
        <p:nvSpPr>
          <p:cNvPr name="TextBox 8" id="8"/>
          <p:cNvSpPr txBox="true"/>
          <p:nvPr/>
        </p:nvSpPr>
        <p:spPr>
          <a:xfrm rot="0">
            <a:off x="11716578" y="4335880"/>
            <a:ext cx="6571422" cy="1163320"/>
          </a:xfrm>
          <a:prstGeom prst="rect">
            <a:avLst/>
          </a:prstGeom>
        </p:spPr>
        <p:txBody>
          <a:bodyPr anchor="t" rtlCol="false" tIns="0" lIns="0" bIns="0" rIns="0">
            <a:spAutoFit/>
          </a:bodyPr>
          <a:lstStyle/>
          <a:p>
            <a:pPr>
              <a:lnSpc>
                <a:spcPts val="3079"/>
              </a:lnSpc>
            </a:pPr>
            <a:r>
              <a:rPr lang="en-US" sz="2199">
                <a:solidFill>
                  <a:srgbClr val="38B6FF"/>
                </a:solidFill>
                <a:latin typeface="Emblema One"/>
              </a:rPr>
              <a:t>Series </a:t>
            </a:r>
            <a:r>
              <a:rPr lang="en-US" sz="2199">
                <a:solidFill>
                  <a:srgbClr val="FFFFFF"/>
                </a:solidFill>
                <a:latin typeface="Emblema One"/>
              </a:rPr>
              <a:t>automatycznie dopasowuje różnie indeksowane dane w operacjach arytmetycznych</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624184">
            <a:off x="10626168" y="-2108416"/>
            <a:ext cx="9054625" cy="8058616"/>
          </a:xfrm>
          <a:custGeom>
            <a:avLst/>
            <a:gdLst/>
            <a:ahLst/>
            <a:cxnLst/>
            <a:rect r="r" b="b" t="t" l="l"/>
            <a:pathLst>
              <a:path h="8058616" w="9054625">
                <a:moveTo>
                  <a:pt x="0" y="0"/>
                </a:moveTo>
                <a:lnTo>
                  <a:pt x="9054625" y="0"/>
                </a:lnTo>
                <a:lnTo>
                  <a:pt x="9054625" y="8058616"/>
                </a:lnTo>
                <a:lnTo>
                  <a:pt x="0" y="8058616"/>
                </a:lnTo>
                <a:lnTo>
                  <a:pt x="0" y="0"/>
                </a:lnTo>
                <a:close/>
              </a:path>
            </a:pathLst>
          </a:custGeom>
          <a:blipFill>
            <a:blip r:embed="rId2"/>
            <a:stretch>
              <a:fillRect l="0" t="0" r="0" b="0"/>
            </a:stretch>
          </a:blipFill>
        </p:spPr>
      </p:sp>
      <p:sp>
        <p:nvSpPr>
          <p:cNvPr name="Freeform 3" id="3"/>
          <p:cNvSpPr/>
          <p:nvPr/>
        </p:nvSpPr>
        <p:spPr>
          <a:xfrm flipH="false" flipV="false" rot="-5017281">
            <a:off x="-631427" y="9395569"/>
            <a:ext cx="1811240" cy="1716150"/>
          </a:xfrm>
          <a:custGeom>
            <a:avLst/>
            <a:gdLst/>
            <a:ahLst/>
            <a:cxnLst/>
            <a:rect r="r" b="b" t="t" l="l"/>
            <a:pathLst>
              <a:path h="1716150" w="1811240">
                <a:moveTo>
                  <a:pt x="0" y="0"/>
                </a:moveTo>
                <a:lnTo>
                  <a:pt x="1811240" y="0"/>
                </a:lnTo>
                <a:lnTo>
                  <a:pt x="1811240" y="1716150"/>
                </a:lnTo>
                <a:lnTo>
                  <a:pt x="0" y="1716150"/>
                </a:lnTo>
                <a:lnTo>
                  <a:pt x="0" y="0"/>
                </a:lnTo>
                <a:close/>
              </a:path>
            </a:pathLst>
          </a:custGeom>
          <a:blipFill>
            <a:blip r:embed="rId3"/>
            <a:stretch>
              <a:fillRect l="0" t="0" r="0" b="0"/>
            </a:stretch>
          </a:blipFill>
        </p:spPr>
      </p:sp>
      <p:sp>
        <p:nvSpPr>
          <p:cNvPr name="Freeform 4" id="4"/>
          <p:cNvSpPr/>
          <p:nvPr/>
        </p:nvSpPr>
        <p:spPr>
          <a:xfrm flipH="false" flipV="false" rot="-10567437">
            <a:off x="16252714" y="8039967"/>
            <a:ext cx="3789612" cy="3623816"/>
          </a:xfrm>
          <a:custGeom>
            <a:avLst/>
            <a:gdLst/>
            <a:ahLst/>
            <a:cxnLst/>
            <a:rect r="r" b="b" t="t" l="l"/>
            <a:pathLst>
              <a:path h="3623816" w="3789612">
                <a:moveTo>
                  <a:pt x="0" y="0"/>
                </a:moveTo>
                <a:lnTo>
                  <a:pt x="3789612" y="0"/>
                </a:lnTo>
                <a:lnTo>
                  <a:pt x="3789612" y="3623817"/>
                </a:lnTo>
                <a:lnTo>
                  <a:pt x="0" y="3623817"/>
                </a:lnTo>
                <a:lnTo>
                  <a:pt x="0" y="0"/>
                </a:lnTo>
                <a:close/>
              </a:path>
            </a:pathLst>
          </a:custGeom>
          <a:blipFill>
            <a:blip r:embed="rId4"/>
            <a:stretch>
              <a:fillRect l="0" t="0" r="0" b="0"/>
            </a:stretch>
          </a:blipFill>
        </p:spPr>
      </p:sp>
      <p:sp>
        <p:nvSpPr>
          <p:cNvPr name="Freeform 5" id="5"/>
          <p:cNvSpPr/>
          <p:nvPr/>
        </p:nvSpPr>
        <p:spPr>
          <a:xfrm flipH="false" flipV="false" rot="0">
            <a:off x="8132847" y="2362663"/>
            <a:ext cx="9871157" cy="7675445"/>
          </a:xfrm>
          <a:custGeom>
            <a:avLst/>
            <a:gdLst/>
            <a:ahLst/>
            <a:cxnLst/>
            <a:rect r="r" b="b" t="t" l="l"/>
            <a:pathLst>
              <a:path h="7675445" w="9871157">
                <a:moveTo>
                  <a:pt x="0" y="0"/>
                </a:moveTo>
                <a:lnTo>
                  <a:pt x="9871157" y="0"/>
                </a:lnTo>
                <a:lnTo>
                  <a:pt x="9871157" y="7675445"/>
                </a:lnTo>
                <a:lnTo>
                  <a:pt x="0" y="7675445"/>
                </a:lnTo>
                <a:lnTo>
                  <a:pt x="0" y="0"/>
                </a:lnTo>
                <a:close/>
              </a:path>
            </a:pathLst>
          </a:custGeom>
          <a:blipFill>
            <a:blip r:embed="rId5"/>
            <a:stretch>
              <a:fillRect l="0" t="0" r="0" b="0"/>
            </a:stretch>
          </a:blipFill>
          <a:ln w="38100" cap="sq">
            <a:solidFill>
              <a:srgbClr val="FFFFFF"/>
            </a:solidFill>
            <a:prstDash val="solid"/>
            <a:miter/>
          </a:ln>
        </p:spPr>
      </p:sp>
      <p:pic>
        <p:nvPicPr>
          <p:cNvPr name="Picture 6" id="6"/>
          <p:cNvPicPr>
            <a:picLocks noChangeAspect="true"/>
          </p:cNvPicPr>
          <p:nvPr/>
        </p:nvPicPr>
        <p:blipFill>
          <a:blip r:embed="rId6"/>
          <a:srcRect l="0" t="0" r="0" b="0"/>
          <a:stretch>
            <a:fillRect/>
          </a:stretch>
        </p:blipFill>
        <p:spPr>
          <a:xfrm flipH="false" flipV="false" rot="-2700000">
            <a:off x="6507253" y="4513665"/>
            <a:ext cx="1775780" cy="310761"/>
          </a:xfrm>
          <a:prstGeom prst="rect">
            <a:avLst/>
          </a:prstGeom>
        </p:spPr>
      </p:pic>
      <p:grpSp>
        <p:nvGrpSpPr>
          <p:cNvPr name="Group 7" id="7"/>
          <p:cNvGrpSpPr/>
          <p:nvPr/>
        </p:nvGrpSpPr>
        <p:grpSpPr>
          <a:xfrm rot="0">
            <a:off x="274193" y="201797"/>
            <a:ext cx="16285299" cy="826903"/>
            <a:chOff x="0" y="0"/>
            <a:chExt cx="21713732" cy="1102537"/>
          </a:xfrm>
        </p:grpSpPr>
        <p:sp>
          <p:nvSpPr>
            <p:cNvPr name="AutoShape 8" id="8"/>
            <p:cNvSpPr/>
            <p:nvPr/>
          </p:nvSpPr>
          <p:spPr>
            <a:xfrm>
              <a:off x="0" y="1077137"/>
              <a:ext cx="13769146" cy="0"/>
            </a:xfrm>
            <a:prstGeom prst="line">
              <a:avLst/>
            </a:prstGeom>
            <a:ln cap="flat" w="50800">
              <a:solidFill>
                <a:srgbClr val="FFFFFF"/>
              </a:solidFill>
              <a:prstDash val="solid"/>
              <a:headEnd type="none" len="sm" w="sm"/>
              <a:tailEnd type="none" len="sm" w="sm"/>
            </a:ln>
          </p:spPr>
        </p:sp>
        <p:sp>
          <p:nvSpPr>
            <p:cNvPr name="TextBox 9" id="9"/>
            <p:cNvSpPr txBox="true"/>
            <p:nvPr/>
          </p:nvSpPr>
          <p:spPr>
            <a:xfrm rot="0">
              <a:off x="0" y="-85725"/>
              <a:ext cx="21713732" cy="93408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Pandas - DataFrame</a:t>
              </a:r>
            </a:p>
          </p:txBody>
        </p:sp>
      </p:grpSp>
      <p:sp>
        <p:nvSpPr>
          <p:cNvPr name="TextBox 10" id="10"/>
          <p:cNvSpPr txBox="true"/>
          <p:nvPr/>
        </p:nvSpPr>
        <p:spPr>
          <a:xfrm rot="0">
            <a:off x="274193" y="1133475"/>
            <a:ext cx="8016827" cy="3115945"/>
          </a:xfrm>
          <a:prstGeom prst="rect">
            <a:avLst/>
          </a:prstGeom>
        </p:spPr>
        <p:txBody>
          <a:bodyPr anchor="t" rtlCol="false" tIns="0" lIns="0" bIns="0" rIns="0">
            <a:spAutoFit/>
          </a:bodyPr>
          <a:lstStyle/>
          <a:p>
            <a:pPr>
              <a:lnSpc>
                <a:spcPts val="3079"/>
              </a:lnSpc>
            </a:pPr>
            <a:r>
              <a:rPr lang="en-US" sz="2199">
                <a:solidFill>
                  <a:srgbClr val="38B6FF"/>
                </a:solidFill>
                <a:latin typeface="Emblema One"/>
              </a:rPr>
              <a:t>DataFrame </a:t>
            </a:r>
            <a:r>
              <a:rPr lang="en-US" sz="2199">
                <a:solidFill>
                  <a:srgbClr val="FFFFFF"/>
                </a:solidFill>
                <a:latin typeface="Emblema One"/>
              </a:rPr>
              <a:t>jest to dwuwymiarowa struktura danych przypominająca tabelę w bazie danych lub arkuszu kalkulacyjnym. Składa się ona z kolumn i wierszy, gdzie każda kolumna może zawierać dane inne typu. </a:t>
            </a:r>
            <a:r>
              <a:rPr lang="en-US" sz="2199">
                <a:solidFill>
                  <a:srgbClr val="38B6FF"/>
                </a:solidFill>
                <a:latin typeface="Emblema One"/>
              </a:rPr>
              <a:t>DataFrame </a:t>
            </a:r>
            <a:r>
              <a:rPr lang="en-US" sz="2199">
                <a:solidFill>
                  <a:srgbClr val="FFFFFF"/>
                </a:solidFill>
                <a:latin typeface="Emblema One"/>
              </a:rPr>
              <a:t>można porównać do słownika, gdzie kluczami są nazwy kolumn, a wartościami są struktury danych </a:t>
            </a:r>
            <a:r>
              <a:rPr lang="en-US" sz="2199">
                <a:solidFill>
                  <a:srgbClr val="38B6FF"/>
                </a:solidFill>
                <a:latin typeface="Emblema One"/>
              </a:rPr>
              <a:t>Series </a:t>
            </a:r>
            <a:r>
              <a:rPr lang="en-US" sz="2199">
                <a:solidFill>
                  <a:srgbClr val="FFFFFF"/>
                </a:solidFill>
                <a:latin typeface="Emblema One"/>
              </a:rPr>
              <a:t>powiązane z daną kolumną.</a:t>
            </a:r>
          </a:p>
        </p:txBody>
      </p:sp>
      <p:sp>
        <p:nvSpPr>
          <p:cNvPr name="TextBox 11" id="11"/>
          <p:cNvSpPr txBox="true"/>
          <p:nvPr/>
        </p:nvSpPr>
        <p:spPr>
          <a:xfrm rot="0">
            <a:off x="2139384" y="5359124"/>
            <a:ext cx="5255759" cy="1944370"/>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Najpopularniejszym sposobem definiowania </a:t>
            </a:r>
            <a:r>
              <a:rPr lang="en-US" sz="2199">
                <a:solidFill>
                  <a:srgbClr val="38B6FF"/>
                </a:solidFill>
                <a:latin typeface="Emblema One"/>
              </a:rPr>
              <a:t>DataFrame </a:t>
            </a:r>
            <a:r>
              <a:rPr lang="en-US" sz="2199">
                <a:solidFill>
                  <a:srgbClr val="FFFFFF"/>
                </a:solidFill>
                <a:latin typeface="Emblema One"/>
              </a:rPr>
              <a:t>jest podanie jako argumentu słownika zawierającego tablice tego samego rozmiaru</a:t>
            </a:r>
          </a:p>
        </p:txBody>
      </p:sp>
      <p:pic>
        <p:nvPicPr>
          <p:cNvPr name="Picture 12" id="12"/>
          <p:cNvPicPr>
            <a:picLocks noChangeAspect="true"/>
          </p:cNvPicPr>
          <p:nvPr/>
        </p:nvPicPr>
        <p:blipFill>
          <a:blip r:embed="rId6"/>
          <a:srcRect l="0" t="0" r="0" b="0"/>
          <a:stretch>
            <a:fillRect/>
          </a:stretch>
        </p:blipFill>
        <p:spPr>
          <a:xfrm flipH="false" flipV="false" rot="-233697">
            <a:off x="7244957" y="8525497"/>
            <a:ext cx="1775780" cy="310761"/>
          </a:xfrm>
          <a:prstGeom prst="rect">
            <a:avLst/>
          </a:prstGeom>
        </p:spPr>
      </p:pic>
      <p:sp>
        <p:nvSpPr>
          <p:cNvPr name="TextBox 13" id="13"/>
          <p:cNvSpPr txBox="true"/>
          <p:nvPr/>
        </p:nvSpPr>
        <p:spPr>
          <a:xfrm rot="0">
            <a:off x="1561502" y="8250417"/>
            <a:ext cx="5833641" cy="124396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automatyczne indeksowanie oraz wypełnianie brakujących danych</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199663">
            <a:off x="3874696" y="-5145008"/>
            <a:ext cx="9366851" cy="8957051"/>
          </a:xfrm>
          <a:custGeom>
            <a:avLst/>
            <a:gdLst/>
            <a:ahLst/>
            <a:cxnLst/>
            <a:rect r="r" b="b" t="t" l="l"/>
            <a:pathLst>
              <a:path h="8957051" w="9366851">
                <a:moveTo>
                  <a:pt x="0" y="0"/>
                </a:moveTo>
                <a:lnTo>
                  <a:pt x="9366851" y="0"/>
                </a:lnTo>
                <a:lnTo>
                  <a:pt x="9366851" y="8957051"/>
                </a:lnTo>
                <a:lnTo>
                  <a:pt x="0" y="8957051"/>
                </a:lnTo>
                <a:lnTo>
                  <a:pt x="0" y="0"/>
                </a:lnTo>
                <a:close/>
              </a:path>
            </a:pathLst>
          </a:custGeom>
          <a:blipFill>
            <a:blip r:embed="rId2">
              <a:alphaModFix amt="48000"/>
            </a:blip>
            <a:stretch>
              <a:fillRect l="0" t="0" r="0" b="0"/>
            </a:stretch>
          </a:blipFill>
        </p:spPr>
      </p:sp>
      <p:sp>
        <p:nvSpPr>
          <p:cNvPr name="Freeform 3" id="3"/>
          <p:cNvSpPr/>
          <p:nvPr/>
        </p:nvSpPr>
        <p:spPr>
          <a:xfrm flipH="false" flipV="false" rot="-2715964">
            <a:off x="14635296" y="2779072"/>
            <a:ext cx="2207918" cy="2092002"/>
          </a:xfrm>
          <a:custGeom>
            <a:avLst/>
            <a:gdLst/>
            <a:ahLst/>
            <a:cxnLst/>
            <a:rect r="r" b="b" t="t" l="l"/>
            <a:pathLst>
              <a:path h="2092002" w="2207918">
                <a:moveTo>
                  <a:pt x="0" y="0"/>
                </a:moveTo>
                <a:lnTo>
                  <a:pt x="2207918" y="0"/>
                </a:lnTo>
                <a:lnTo>
                  <a:pt x="2207918" y="2092003"/>
                </a:lnTo>
                <a:lnTo>
                  <a:pt x="0" y="2092003"/>
                </a:lnTo>
                <a:lnTo>
                  <a:pt x="0" y="0"/>
                </a:lnTo>
                <a:close/>
              </a:path>
            </a:pathLst>
          </a:custGeom>
          <a:blipFill>
            <a:blip r:embed="rId3"/>
            <a:stretch>
              <a:fillRect l="0" t="0" r="0" b="0"/>
            </a:stretch>
          </a:blipFill>
        </p:spPr>
      </p:sp>
      <p:sp>
        <p:nvSpPr>
          <p:cNvPr name="Freeform 4" id="4"/>
          <p:cNvSpPr/>
          <p:nvPr/>
        </p:nvSpPr>
        <p:spPr>
          <a:xfrm flipH="false" flipV="false" rot="-394911">
            <a:off x="16125490" y="7311630"/>
            <a:ext cx="5163362" cy="4892285"/>
          </a:xfrm>
          <a:custGeom>
            <a:avLst/>
            <a:gdLst/>
            <a:ahLst/>
            <a:cxnLst/>
            <a:rect r="r" b="b" t="t" l="l"/>
            <a:pathLst>
              <a:path h="4892285" w="5163362">
                <a:moveTo>
                  <a:pt x="0" y="0"/>
                </a:moveTo>
                <a:lnTo>
                  <a:pt x="5163361" y="0"/>
                </a:lnTo>
                <a:lnTo>
                  <a:pt x="5163361" y="4892285"/>
                </a:lnTo>
                <a:lnTo>
                  <a:pt x="0" y="4892285"/>
                </a:lnTo>
                <a:lnTo>
                  <a:pt x="0" y="0"/>
                </a:lnTo>
                <a:close/>
              </a:path>
            </a:pathLst>
          </a:custGeom>
          <a:blipFill>
            <a:blip r:embed="rId3"/>
            <a:stretch>
              <a:fillRect l="0" t="0" r="0" b="0"/>
            </a:stretch>
          </a:blipFill>
        </p:spPr>
      </p:sp>
      <p:grpSp>
        <p:nvGrpSpPr>
          <p:cNvPr name="Group 5" id="5"/>
          <p:cNvGrpSpPr/>
          <p:nvPr/>
        </p:nvGrpSpPr>
        <p:grpSpPr>
          <a:xfrm rot="0">
            <a:off x="274193" y="201797"/>
            <a:ext cx="17721055" cy="826903"/>
            <a:chOff x="0" y="0"/>
            <a:chExt cx="23628073" cy="1102537"/>
          </a:xfrm>
        </p:grpSpPr>
        <p:sp>
          <p:nvSpPr>
            <p:cNvPr name="AutoShape 6" id="6"/>
            <p:cNvSpPr/>
            <p:nvPr/>
          </p:nvSpPr>
          <p:spPr>
            <a:xfrm>
              <a:off x="0" y="1077137"/>
              <a:ext cx="14983071" cy="0"/>
            </a:xfrm>
            <a:prstGeom prst="line">
              <a:avLst/>
            </a:prstGeom>
            <a:ln cap="flat" w="50800">
              <a:solidFill>
                <a:srgbClr val="FFFFFF"/>
              </a:solidFill>
              <a:prstDash val="solid"/>
              <a:headEnd type="none" len="sm" w="sm"/>
              <a:tailEnd type="none" len="sm" w="sm"/>
            </a:ln>
          </p:spPr>
        </p:sp>
        <p:sp>
          <p:nvSpPr>
            <p:cNvPr name="TextBox 7" id="7"/>
            <p:cNvSpPr txBox="true"/>
            <p:nvPr/>
          </p:nvSpPr>
          <p:spPr>
            <a:xfrm rot="0">
              <a:off x="0" y="-85725"/>
              <a:ext cx="23628073" cy="93408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Pandas - Pobieranie oraz uzupełnianie danych</a:t>
              </a:r>
            </a:p>
          </p:txBody>
        </p:sp>
      </p:grpSp>
      <p:sp>
        <p:nvSpPr>
          <p:cNvPr name="Freeform 8" id="8"/>
          <p:cNvSpPr/>
          <p:nvPr/>
        </p:nvSpPr>
        <p:spPr>
          <a:xfrm flipH="false" flipV="false" rot="0">
            <a:off x="274193" y="1202253"/>
            <a:ext cx="5739328" cy="8934035"/>
          </a:xfrm>
          <a:custGeom>
            <a:avLst/>
            <a:gdLst/>
            <a:ahLst/>
            <a:cxnLst/>
            <a:rect r="r" b="b" t="t" l="l"/>
            <a:pathLst>
              <a:path h="8934035" w="5739328">
                <a:moveTo>
                  <a:pt x="0" y="0"/>
                </a:moveTo>
                <a:lnTo>
                  <a:pt x="5739328" y="0"/>
                </a:lnTo>
                <a:lnTo>
                  <a:pt x="5739328" y="8934034"/>
                </a:lnTo>
                <a:lnTo>
                  <a:pt x="0" y="8934034"/>
                </a:lnTo>
                <a:lnTo>
                  <a:pt x="0" y="0"/>
                </a:lnTo>
                <a:close/>
              </a:path>
            </a:pathLst>
          </a:custGeom>
          <a:blipFill>
            <a:blip r:embed="rId4"/>
            <a:stretch>
              <a:fillRect l="0" t="0" r="0" b="0"/>
            </a:stretch>
          </a:blipFill>
          <a:ln w="38100" cap="sq">
            <a:solidFill>
              <a:srgbClr val="FFFFFF"/>
            </a:solidFill>
            <a:prstDash val="solid"/>
            <a:miter/>
          </a:ln>
        </p:spPr>
      </p:sp>
      <p:sp>
        <p:nvSpPr>
          <p:cNvPr name="Freeform 9" id="9"/>
          <p:cNvSpPr/>
          <p:nvPr/>
        </p:nvSpPr>
        <p:spPr>
          <a:xfrm flipH="false" flipV="false" rot="0">
            <a:off x="10538133" y="1202253"/>
            <a:ext cx="6008576" cy="8934035"/>
          </a:xfrm>
          <a:custGeom>
            <a:avLst/>
            <a:gdLst/>
            <a:ahLst/>
            <a:cxnLst/>
            <a:rect r="r" b="b" t="t" l="l"/>
            <a:pathLst>
              <a:path h="8934035" w="6008576">
                <a:moveTo>
                  <a:pt x="0" y="0"/>
                </a:moveTo>
                <a:lnTo>
                  <a:pt x="6008576" y="0"/>
                </a:lnTo>
                <a:lnTo>
                  <a:pt x="6008576" y="8934034"/>
                </a:lnTo>
                <a:lnTo>
                  <a:pt x="0" y="8934034"/>
                </a:lnTo>
                <a:lnTo>
                  <a:pt x="0" y="0"/>
                </a:lnTo>
                <a:close/>
              </a:path>
            </a:pathLst>
          </a:custGeom>
          <a:blipFill>
            <a:blip r:embed="rId5"/>
            <a:stretch>
              <a:fillRect l="0" t="0" r="0" b="0"/>
            </a:stretch>
          </a:blipFill>
          <a:ln w="38100" cap="sq">
            <a:solidFill>
              <a:srgbClr val="FFFFFF"/>
            </a:solidFill>
            <a:prstDash val="solid"/>
            <a:miter/>
          </a:ln>
        </p:spPr>
      </p:sp>
      <p:pic>
        <p:nvPicPr>
          <p:cNvPr name="Picture 10" id="10"/>
          <p:cNvPicPr>
            <a:picLocks noChangeAspect="true"/>
          </p:cNvPicPr>
          <p:nvPr/>
        </p:nvPicPr>
        <p:blipFill>
          <a:blip r:embed="rId6"/>
          <a:srcRect l="0" t="0" r="0" b="0"/>
          <a:stretch>
            <a:fillRect/>
          </a:stretch>
        </p:blipFill>
        <p:spPr>
          <a:xfrm flipH="false" flipV="false" rot="9623916">
            <a:off x="6125739" y="1475095"/>
            <a:ext cx="741269" cy="797064"/>
          </a:xfrm>
          <a:prstGeom prst="rect">
            <a:avLst/>
          </a:prstGeom>
        </p:spPr>
      </p:pic>
      <p:sp>
        <p:nvSpPr>
          <p:cNvPr name="TextBox 11" id="11"/>
          <p:cNvSpPr txBox="true"/>
          <p:nvPr/>
        </p:nvSpPr>
        <p:spPr>
          <a:xfrm rot="0">
            <a:off x="6164272" y="2093727"/>
            <a:ext cx="3466605" cy="772795"/>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zwracany jest widok danych, nie kopia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088749">
            <a:off x="16342977" y="9582875"/>
            <a:ext cx="2440941" cy="2312792"/>
          </a:xfrm>
          <a:custGeom>
            <a:avLst/>
            <a:gdLst/>
            <a:ahLst/>
            <a:cxnLst/>
            <a:rect r="r" b="b" t="t" l="l"/>
            <a:pathLst>
              <a:path h="2312792" w="2440941">
                <a:moveTo>
                  <a:pt x="0" y="0"/>
                </a:moveTo>
                <a:lnTo>
                  <a:pt x="2440940" y="0"/>
                </a:lnTo>
                <a:lnTo>
                  <a:pt x="2440940" y="2312792"/>
                </a:lnTo>
                <a:lnTo>
                  <a:pt x="0" y="2312792"/>
                </a:lnTo>
                <a:lnTo>
                  <a:pt x="0" y="0"/>
                </a:lnTo>
                <a:close/>
              </a:path>
            </a:pathLst>
          </a:custGeom>
          <a:blipFill>
            <a:blip r:embed="rId2"/>
            <a:stretch>
              <a:fillRect l="0" t="0" r="0" b="0"/>
            </a:stretch>
          </a:blipFill>
        </p:spPr>
      </p:sp>
      <p:sp>
        <p:nvSpPr>
          <p:cNvPr name="Freeform 3" id="3"/>
          <p:cNvSpPr/>
          <p:nvPr/>
        </p:nvSpPr>
        <p:spPr>
          <a:xfrm flipH="false" flipV="false" rot="313119">
            <a:off x="13667511" y="-2216185"/>
            <a:ext cx="5583018" cy="5338761"/>
          </a:xfrm>
          <a:custGeom>
            <a:avLst/>
            <a:gdLst/>
            <a:ahLst/>
            <a:cxnLst/>
            <a:rect r="r" b="b" t="t" l="l"/>
            <a:pathLst>
              <a:path h="5338761" w="5583018">
                <a:moveTo>
                  <a:pt x="0" y="0"/>
                </a:moveTo>
                <a:lnTo>
                  <a:pt x="5583018" y="0"/>
                </a:lnTo>
                <a:lnTo>
                  <a:pt x="5583018" y="5338761"/>
                </a:lnTo>
                <a:lnTo>
                  <a:pt x="0" y="5338761"/>
                </a:lnTo>
                <a:lnTo>
                  <a:pt x="0" y="0"/>
                </a:lnTo>
                <a:close/>
              </a:path>
            </a:pathLst>
          </a:custGeom>
          <a:blipFill>
            <a:blip r:embed="rId3"/>
            <a:stretch>
              <a:fillRect l="0" t="0" r="0" b="0"/>
            </a:stretch>
          </a:blipFill>
        </p:spPr>
      </p:sp>
      <p:sp>
        <p:nvSpPr>
          <p:cNvPr name="Freeform 4" id="4"/>
          <p:cNvSpPr/>
          <p:nvPr/>
        </p:nvSpPr>
        <p:spPr>
          <a:xfrm flipH="false" flipV="false" rot="1705580">
            <a:off x="-2315338" y="7103788"/>
            <a:ext cx="7824542" cy="6963843"/>
          </a:xfrm>
          <a:custGeom>
            <a:avLst/>
            <a:gdLst/>
            <a:ahLst/>
            <a:cxnLst/>
            <a:rect r="r" b="b" t="t" l="l"/>
            <a:pathLst>
              <a:path h="6963843" w="7824542">
                <a:moveTo>
                  <a:pt x="0" y="0"/>
                </a:moveTo>
                <a:lnTo>
                  <a:pt x="7824542" y="0"/>
                </a:lnTo>
                <a:lnTo>
                  <a:pt x="7824542" y="6963842"/>
                </a:lnTo>
                <a:lnTo>
                  <a:pt x="0" y="6963842"/>
                </a:lnTo>
                <a:lnTo>
                  <a:pt x="0" y="0"/>
                </a:lnTo>
                <a:close/>
              </a:path>
            </a:pathLst>
          </a:custGeom>
          <a:blipFill>
            <a:blip r:embed="rId4"/>
            <a:stretch>
              <a:fillRect l="0" t="0" r="0" b="0"/>
            </a:stretch>
          </a:blipFill>
        </p:spPr>
      </p:sp>
      <p:sp>
        <p:nvSpPr>
          <p:cNvPr name="Freeform 5" id="5"/>
          <p:cNvSpPr/>
          <p:nvPr/>
        </p:nvSpPr>
        <p:spPr>
          <a:xfrm flipH="false" flipV="false" rot="6959566">
            <a:off x="-761750" y="-355519"/>
            <a:ext cx="2895099" cy="2768439"/>
          </a:xfrm>
          <a:custGeom>
            <a:avLst/>
            <a:gdLst/>
            <a:ahLst/>
            <a:cxnLst/>
            <a:rect r="r" b="b" t="t" l="l"/>
            <a:pathLst>
              <a:path h="2768439" w="2895099">
                <a:moveTo>
                  <a:pt x="0" y="0"/>
                </a:moveTo>
                <a:lnTo>
                  <a:pt x="2895100" y="0"/>
                </a:lnTo>
                <a:lnTo>
                  <a:pt x="2895100" y="2768438"/>
                </a:lnTo>
                <a:lnTo>
                  <a:pt x="0" y="2768438"/>
                </a:lnTo>
                <a:lnTo>
                  <a:pt x="0" y="0"/>
                </a:lnTo>
                <a:close/>
              </a:path>
            </a:pathLst>
          </a:custGeom>
          <a:blipFill>
            <a:blip r:embed="rId3"/>
            <a:stretch>
              <a:fillRect l="0" t="0" r="0" b="0"/>
            </a:stretch>
          </a:blipFill>
        </p:spPr>
      </p:sp>
      <p:sp>
        <p:nvSpPr>
          <p:cNvPr name="AutoShape 6" id="6"/>
          <p:cNvSpPr/>
          <p:nvPr/>
        </p:nvSpPr>
        <p:spPr>
          <a:xfrm>
            <a:off x="2564405" y="1888724"/>
            <a:ext cx="10346532" cy="0"/>
          </a:xfrm>
          <a:prstGeom prst="line">
            <a:avLst/>
          </a:prstGeom>
          <a:ln cap="flat" w="38100">
            <a:solidFill>
              <a:srgbClr val="FFFFFF"/>
            </a:solidFill>
            <a:prstDash val="solid"/>
            <a:headEnd type="none" len="sm" w="sm"/>
            <a:tailEnd type="none" len="sm" w="sm"/>
          </a:ln>
        </p:spPr>
      </p:sp>
      <p:grpSp>
        <p:nvGrpSpPr>
          <p:cNvPr name="Group 7" id="7"/>
          <p:cNvGrpSpPr/>
          <p:nvPr/>
        </p:nvGrpSpPr>
        <p:grpSpPr>
          <a:xfrm rot="0">
            <a:off x="271066" y="2039709"/>
            <a:ext cx="7621129" cy="3103791"/>
            <a:chOff x="0" y="0"/>
            <a:chExt cx="2007211" cy="817459"/>
          </a:xfrm>
        </p:grpSpPr>
        <p:sp>
          <p:nvSpPr>
            <p:cNvPr name="Freeform 8" id="8"/>
            <p:cNvSpPr/>
            <p:nvPr/>
          </p:nvSpPr>
          <p:spPr>
            <a:xfrm flipH="false" flipV="false" rot="0">
              <a:off x="0" y="0"/>
              <a:ext cx="2007211" cy="817459"/>
            </a:xfrm>
            <a:custGeom>
              <a:avLst/>
              <a:gdLst/>
              <a:ahLst/>
              <a:cxnLst/>
              <a:rect r="r" b="b" t="t" l="l"/>
              <a:pathLst>
                <a:path h="817459" w="2007211">
                  <a:moveTo>
                    <a:pt x="19301" y="0"/>
                  </a:moveTo>
                  <a:lnTo>
                    <a:pt x="1987910" y="0"/>
                  </a:lnTo>
                  <a:cubicBezTo>
                    <a:pt x="1998570" y="0"/>
                    <a:pt x="2007211" y="8641"/>
                    <a:pt x="2007211" y="19301"/>
                  </a:cubicBezTo>
                  <a:lnTo>
                    <a:pt x="2007211" y="798158"/>
                  </a:lnTo>
                  <a:cubicBezTo>
                    <a:pt x="2007211" y="808818"/>
                    <a:pt x="1998570" y="817459"/>
                    <a:pt x="1987910" y="817459"/>
                  </a:cubicBezTo>
                  <a:lnTo>
                    <a:pt x="19301" y="817459"/>
                  </a:lnTo>
                  <a:cubicBezTo>
                    <a:pt x="8641" y="817459"/>
                    <a:pt x="0" y="808818"/>
                    <a:pt x="0" y="798158"/>
                  </a:cubicBezTo>
                  <a:lnTo>
                    <a:pt x="0" y="19301"/>
                  </a:lnTo>
                  <a:cubicBezTo>
                    <a:pt x="0" y="8641"/>
                    <a:pt x="8641" y="0"/>
                    <a:pt x="19301" y="0"/>
                  </a:cubicBezTo>
                  <a:close/>
                </a:path>
              </a:pathLst>
            </a:custGeom>
            <a:solidFill>
              <a:srgbClr val="000000">
                <a:alpha val="0"/>
              </a:srgbClr>
            </a:solidFill>
            <a:ln w="28575" cap="sq">
              <a:solidFill>
                <a:srgbClr val="FFFFFF"/>
              </a:solidFill>
              <a:prstDash val="solid"/>
              <a:miter/>
            </a:ln>
          </p:spPr>
        </p:sp>
        <p:sp>
          <p:nvSpPr>
            <p:cNvPr name="TextBox 9" id="9"/>
            <p:cNvSpPr txBox="true"/>
            <p:nvPr/>
          </p:nvSpPr>
          <p:spPr>
            <a:xfrm>
              <a:off x="0" y="-57150"/>
              <a:ext cx="2007211" cy="874609"/>
            </a:xfrm>
            <a:prstGeom prst="rect">
              <a:avLst/>
            </a:prstGeom>
          </p:spPr>
          <p:txBody>
            <a:bodyPr anchor="ctr" rtlCol="false" tIns="50800" lIns="50800" bIns="50800" rIns="50800"/>
            <a:lstStyle/>
            <a:p>
              <a:pPr algn="ctr">
                <a:lnSpc>
                  <a:spcPts val="3729"/>
                </a:lnSpc>
              </a:pPr>
            </a:p>
          </p:txBody>
        </p:sp>
      </p:grpSp>
      <p:grpSp>
        <p:nvGrpSpPr>
          <p:cNvPr name="Group 10" id="10"/>
          <p:cNvGrpSpPr/>
          <p:nvPr/>
        </p:nvGrpSpPr>
        <p:grpSpPr>
          <a:xfrm rot="0">
            <a:off x="9407728" y="3832461"/>
            <a:ext cx="8754052" cy="1580779"/>
            <a:chOff x="0" y="0"/>
            <a:chExt cx="2305594" cy="416337"/>
          </a:xfrm>
        </p:grpSpPr>
        <p:sp>
          <p:nvSpPr>
            <p:cNvPr name="Freeform 11" id="11"/>
            <p:cNvSpPr/>
            <p:nvPr/>
          </p:nvSpPr>
          <p:spPr>
            <a:xfrm flipH="false" flipV="false" rot="0">
              <a:off x="0" y="0"/>
              <a:ext cx="2305594" cy="416337"/>
            </a:xfrm>
            <a:custGeom>
              <a:avLst/>
              <a:gdLst/>
              <a:ahLst/>
              <a:cxnLst/>
              <a:rect r="r" b="b" t="t" l="l"/>
              <a:pathLst>
                <a:path h="416337" w="2305594">
                  <a:moveTo>
                    <a:pt x="16803" y="0"/>
                  </a:moveTo>
                  <a:lnTo>
                    <a:pt x="2288791" y="0"/>
                  </a:lnTo>
                  <a:cubicBezTo>
                    <a:pt x="2298071" y="0"/>
                    <a:pt x="2305594" y="7523"/>
                    <a:pt x="2305594" y="16803"/>
                  </a:cubicBezTo>
                  <a:lnTo>
                    <a:pt x="2305594" y="399534"/>
                  </a:lnTo>
                  <a:cubicBezTo>
                    <a:pt x="2305594" y="408814"/>
                    <a:pt x="2298071" y="416337"/>
                    <a:pt x="2288791" y="416337"/>
                  </a:cubicBezTo>
                  <a:lnTo>
                    <a:pt x="16803" y="416337"/>
                  </a:lnTo>
                  <a:cubicBezTo>
                    <a:pt x="7523" y="416337"/>
                    <a:pt x="0" y="408814"/>
                    <a:pt x="0" y="399534"/>
                  </a:cubicBezTo>
                  <a:lnTo>
                    <a:pt x="0" y="16803"/>
                  </a:lnTo>
                  <a:cubicBezTo>
                    <a:pt x="0" y="7523"/>
                    <a:pt x="7523" y="0"/>
                    <a:pt x="16803" y="0"/>
                  </a:cubicBezTo>
                  <a:close/>
                </a:path>
              </a:pathLst>
            </a:custGeom>
            <a:solidFill>
              <a:srgbClr val="000000">
                <a:alpha val="0"/>
              </a:srgbClr>
            </a:solidFill>
            <a:ln w="38100" cap="sq">
              <a:solidFill>
                <a:srgbClr val="FFFFFF"/>
              </a:solidFill>
              <a:prstDash val="solid"/>
              <a:miter/>
            </a:ln>
          </p:spPr>
        </p:sp>
        <p:sp>
          <p:nvSpPr>
            <p:cNvPr name="TextBox 12" id="12"/>
            <p:cNvSpPr txBox="true"/>
            <p:nvPr/>
          </p:nvSpPr>
          <p:spPr>
            <a:xfrm>
              <a:off x="0" y="-57150"/>
              <a:ext cx="2305594" cy="473487"/>
            </a:xfrm>
            <a:prstGeom prst="rect">
              <a:avLst/>
            </a:prstGeom>
          </p:spPr>
          <p:txBody>
            <a:bodyPr anchor="ctr" rtlCol="false" tIns="50800" lIns="50800" bIns="50800" rIns="50800"/>
            <a:lstStyle/>
            <a:p>
              <a:pPr algn="ctr">
                <a:lnSpc>
                  <a:spcPts val="3729"/>
                </a:lnSpc>
              </a:pPr>
            </a:p>
          </p:txBody>
        </p:sp>
      </p:grpSp>
      <p:sp>
        <p:nvSpPr>
          <p:cNvPr name="AutoShape 13" id="13"/>
          <p:cNvSpPr/>
          <p:nvPr/>
        </p:nvSpPr>
        <p:spPr>
          <a:xfrm>
            <a:off x="7908433" y="2934027"/>
            <a:ext cx="2326972" cy="898434"/>
          </a:xfrm>
          <a:prstGeom prst="line">
            <a:avLst/>
          </a:prstGeom>
          <a:ln cap="flat" w="38100">
            <a:solidFill>
              <a:srgbClr val="FFFFFF"/>
            </a:solidFill>
            <a:prstDash val="solid"/>
            <a:headEnd type="none" len="sm" w="sm"/>
            <a:tailEnd type="arrow" len="sm" w="med"/>
          </a:ln>
        </p:spPr>
      </p:sp>
      <p:sp>
        <p:nvSpPr>
          <p:cNvPr name="TextBox 14" id="14"/>
          <p:cNvSpPr txBox="true"/>
          <p:nvPr/>
        </p:nvSpPr>
        <p:spPr>
          <a:xfrm rot="0">
            <a:off x="9882940" y="5937115"/>
            <a:ext cx="6055995" cy="349250"/>
          </a:xfrm>
          <a:prstGeom prst="rect">
            <a:avLst/>
          </a:prstGeom>
        </p:spPr>
        <p:txBody>
          <a:bodyPr anchor="t" rtlCol="false" tIns="0" lIns="0" bIns="0" rIns="0">
            <a:spAutoFit/>
          </a:bodyPr>
          <a:lstStyle/>
          <a:p>
            <a:pPr algn="ctr">
              <a:lnSpc>
                <a:spcPts val="2800"/>
              </a:lnSpc>
            </a:pPr>
            <a:r>
              <a:rPr lang="en-US" sz="2000">
                <a:solidFill>
                  <a:srgbClr val="FFFFFF"/>
                </a:solidFill>
                <a:latin typeface="Emblema One"/>
              </a:rPr>
              <a:t>Dlaczego Data Science jest taka ważna?</a:t>
            </a:r>
          </a:p>
        </p:txBody>
      </p:sp>
      <p:sp>
        <p:nvSpPr>
          <p:cNvPr name="AutoShape 15" id="15"/>
          <p:cNvSpPr/>
          <p:nvPr/>
        </p:nvSpPr>
        <p:spPr>
          <a:xfrm>
            <a:off x="12429778" y="5413240"/>
            <a:ext cx="0" cy="571500"/>
          </a:xfrm>
          <a:prstGeom prst="line">
            <a:avLst/>
          </a:prstGeom>
          <a:ln cap="flat" w="38100">
            <a:solidFill>
              <a:srgbClr val="FFFFFF"/>
            </a:solidFill>
            <a:prstDash val="solid"/>
            <a:headEnd type="none" len="sm" w="sm"/>
            <a:tailEnd type="none" len="sm" w="sm"/>
          </a:ln>
        </p:spPr>
      </p:sp>
      <p:sp>
        <p:nvSpPr>
          <p:cNvPr name="AutoShape 16" id="16"/>
          <p:cNvSpPr/>
          <p:nvPr/>
        </p:nvSpPr>
        <p:spPr>
          <a:xfrm>
            <a:off x="12448828" y="6286365"/>
            <a:ext cx="0" cy="836538"/>
          </a:xfrm>
          <a:prstGeom prst="line">
            <a:avLst/>
          </a:prstGeom>
          <a:ln cap="flat" w="38100">
            <a:solidFill>
              <a:srgbClr val="FFFFFF"/>
            </a:solidFill>
            <a:prstDash val="solid"/>
            <a:headEnd type="none" len="sm" w="sm"/>
            <a:tailEnd type="arrow" len="sm" w="med"/>
          </a:ln>
        </p:spPr>
      </p:sp>
      <p:grpSp>
        <p:nvGrpSpPr>
          <p:cNvPr name="Group 17" id="17"/>
          <p:cNvGrpSpPr/>
          <p:nvPr/>
        </p:nvGrpSpPr>
        <p:grpSpPr>
          <a:xfrm rot="0">
            <a:off x="6585817" y="7117589"/>
            <a:ext cx="11198598" cy="2245827"/>
            <a:chOff x="0" y="0"/>
            <a:chExt cx="2949425" cy="591494"/>
          </a:xfrm>
        </p:grpSpPr>
        <p:sp>
          <p:nvSpPr>
            <p:cNvPr name="Freeform 18" id="18"/>
            <p:cNvSpPr/>
            <p:nvPr/>
          </p:nvSpPr>
          <p:spPr>
            <a:xfrm flipH="false" flipV="false" rot="0">
              <a:off x="0" y="0"/>
              <a:ext cx="2949425" cy="591494"/>
            </a:xfrm>
            <a:custGeom>
              <a:avLst/>
              <a:gdLst/>
              <a:ahLst/>
              <a:cxnLst/>
              <a:rect r="r" b="b" t="t" l="l"/>
              <a:pathLst>
                <a:path h="591494" w="2949425">
                  <a:moveTo>
                    <a:pt x="13135" y="0"/>
                  </a:moveTo>
                  <a:lnTo>
                    <a:pt x="2936290" y="0"/>
                  </a:lnTo>
                  <a:cubicBezTo>
                    <a:pt x="2939774" y="0"/>
                    <a:pt x="2943115" y="1384"/>
                    <a:pt x="2945578" y="3847"/>
                  </a:cubicBezTo>
                  <a:cubicBezTo>
                    <a:pt x="2948041" y="6311"/>
                    <a:pt x="2949425" y="9652"/>
                    <a:pt x="2949425" y="13135"/>
                  </a:cubicBezTo>
                  <a:lnTo>
                    <a:pt x="2949425" y="578358"/>
                  </a:lnTo>
                  <a:cubicBezTo>
                    <a:pt x="2949425" y="581842"/>
                    <a:pt x="2948041" y="585183"/>
                    <a:pt x="2945578" y="587646"/>
                  </a:cubicBezTo>
                  <a:cubicBezTo>
                    <a:pt x="2943115" y="590110"/>
                    <a:pt x="2939774" y="591494"/>
                    <a:pt x="2936290" y="591494"/>
                  </a:cubicBezTo>
                  <a:lnTo>
                    <a:pt x="13135" y="591494"/>
                  </a:lnTo>
                  <a:cubicBezTo>
                    <a:pt x="9652" y="591494"/>
                    <a:pt x="6311" y="590110"/>
                    <a:pt x="3847" y="587646"/>
                  </a:cubicBezTo>
                  <a:cubicBezTo>
                    <a:pt x="1384" y="585183"/>
                    <a:pt x="0" y="581842"/>
                    <a:pt x="0" y="578358"/>
                  </a:cubicBezTo>
                  <a:lnTo>
                    <a:pt x="0" y="13135"/>
                  </a:lnTo>
                  <a:cubicBezTo>
                    <a:pt x="0" y="9652"/>
                    <a:pt x="1384" y="6311"/>
                    <a:pt x="3847" y="3847"/>
                  </a:cubicBezTo>
                  <a:cubicBezTo>
                    <a:pt x="6311" y="1384"/>
                    <a:pt x="9652" y="0"/>
                    <a:pt x="13135" y="0"/>
                  </a:cubicBezTo>
                  <a:close/>
                </a:path>
              </a:pathLst>
            </a:custGeom>
            <a:solidFill>
              <a:srgbClr val="000000">
                <a:alpha val="0"/>
              </a:srgbClr>
            </a:solidFill>
            <a:ln w="38100" cap="sq">
              <a:solidFill>
                <a:srgbClr val="FFFFFF"/>
              </a:solidFill>
              <a:prstDash val="solid"/>
              <a:miter/>
            </a:ln>
          </p:spPr>
        </p:sp>
        <p:sp>
          <p:nvSpPr>
            <p:cNvPr name="TextBox 19" id="19"/>
            <p:cNvSpPr txBox="true"/>
            <p:nvPr/>
          </p:nvSpPr>
          <p:spPr>
            <a:xfrm>
              <a:off x="0" y="-57150"/>
              <a:ext cx="2949425" cy="648644"/>
            </a:xfrm>
            <a:prstGeom prst="rect">
              <a:avLst/>
            </a:prstGeom>
          </p:spPr>
          <p:txBody>
            <a:bodyPr anchor="ctr" rtlCol="false" tIns="50800" lIns="50800" bIns="50800" rIns="50800"/>
            <a:lstStyle/>
            <a:p>
              <a:pPr algn="ctr">
                <a:lnSpc>
                  <a:spcPts val="3729"/>
                </a:lnSpc>
              </a:pPr>
            </a:p>
          </p:txBody>
        </p:sp>
      </p:grpSp>
      <p:sp>
        <p:nvSpPr>
          <p:cNvPr name="TextBox 20" id="20"/>
          <p:cNvSpPr txBox="true"/>
          <p:nvPr/>
        </p:nvSpPr>
        <p:spPr>
          <a:xfrm rot="0">
            <a:off x="2564405" y="207125"/>
            <a:ext cx="11697514" cy="1267968"/>
          </a:xfrm>
          <a:prstGeom prst="rect">
            <a:avLst/>
          </a:prstGeom>
        </p:spPr>
        <p:txBody>
          <a:bodyPr anchor="t" rtlCol="false" tIns="0" lIns="0" bIns="0" rIns="0">
            <a:spAutoFit/>
          </a:bodyPr>
          <a:lstStyle/>
          <a:p>
            <a:pPr>
              <a:lnSpc>
                <a:spcPts val="4955"/>
              </a:lnSpc>
            </a:pPr>
            <a:r>
              <a:rPr lang="en-US" sz="4200">
                <a:solidFill>
                  <a:srgbClr val="FFFFFF"/>
                </a:solidFill>
                <a:latin typeface="Emblema One"/>
              </a:rPr>
              <a:t>Data Science - czym jest i dlaczego jest taka ważna</a:t>
            </a:r>
          </a:p>
        </p:txBody>
      </p:sp>
      <p:sp>
        <p:nvSpPr>
          <p:cNvPr name="TextBox 21" id="21"/>
          <p:cNvSpPr txBox="true"/>
          <p:nvPr/>
        </p:nvSpPr>
        <p:spPr>
          <a:xfrm rot="0">
            <a:off x="334703" y="2069265"/>
            <a:ext cx="7493855" cy="3006578"/>
          </a:xfrm>
          <a:prstGeom prst="rect">
            <a:avLst/>
          </a:prstGeom>
        </p:spPr>
        <p:txBody>
          <a:bodyPr anchor="t" rtlCol="false" tIns="0" lIns="0" bIns="0" rIns="0">
            <a:spAutoFit/>
          </a:bodyPr>
          <a:lstStyle/>
          <a:p>
            <a:pPr algn="ctr">
              <a:lnSpc>
                <a:spcPts val="2663"/>
              </a:lnSpc>
            </a:pPr>
            <a:r>
              <a:rPr lang="en-US" sz="1902">
                <a:solidFill>
                  <a:srgbClr val="FFFFFF"/>
                </a:solidFill>
                <a:latin typeface="Emblema One"/>
              </a:rPr>
              <a:t>Data Science to dziedzina badawcza, która wykorzystuje specjalistyczną wiedzę z zakresu programowania, matematyki i statystyki do ekstrakcji istotnych informacji z dużej ilości danych zgromadzonych w bazach danych. Data scientist używa zaawansowanych algorytmów przeszukiwania danych oraz modele uczenia maszynowego w celu analizy danych i generowania cennych wniosków.</a:t>
            </a:r>
          </a:p>
        </p:txBody>
      </p:sp>
      <p:sp>
        <p:nvSpPr>
          <p:cNvPr name="TextBox 22" id="22"/>
          <p:cNvSpPr txBox="true"/>
          <p:nvPr/>
        </p:nvSpPr>
        <p:spPr>
          <a:xfrm rot="0">
            <a:off x="9656329" y="3890950"/>
            <a:ext cx="8286161" cy="1406525"/>
          </a:xfrm>
          <a:prstGeom prst="rect">
            <a:avLst/>
          </a:prstGeom>
        </p:spPr>
        <p:txBody>
          <a:bodyPr anchor="t" rtlCol="false" tIns="0" lIns="0" bIns="0" rIns="0">
            <a:spAutoFit/>
          </a:bodyPr>
          <a:lstStyle/>
          <a:p>
            <a:pPr algn="ctr">
              <a:lnSpc>
                <a:spcPts val="2800"/>
              </a:lnSpc>
            </a:pPr>
            <a:r>
              <a:rPr lang="en-US" sz="2000">
                <a:solidFill>
                  <a:srgbClr val="FFFFFF"/>
                </a:solidFill>
                <a:latin typeface="Emblema One"/>
              </a:rPr>
              <a:t>Algorytmy mają za zadanie precyzyjne oczyszczenie i właściwe uporządkowanie danych, a następnie analizę relacji oraz wzorców w celu wyciągnięcia ostatecznych wniosków.</a:t>
            </a:r>
          </a:p>
        </p:txBody>
      </p:sp>
      <p:sp>
        <p:nvSpPr>
          <p:cNvPr name="TextBox 23" id="23"/>
          <p:cNvSpPr txBox="true"/>
          <p:nvPr/>
        </p:nvSpPr>
        <p:spPr>
          <a:xfrm rot="0">
            <a:off x="6848980" y="7256253"/>
            <a:ext cx="10410320" cy="1758950"/>
          </a:xfrm>
          <a:prstGeom prst="rect">
            <a:avLst/>
          </a:prstGeom>
        </p:spPr>
        <p:txBody>
          <a:bodyPr anchor="t" rtlCol="false" tIns="0" lIns="0" bIns="0" rIns="0">
            <a:spAutoFit/>
          </a:bodyPr>
          <a:lstStyle/>
          <a:p>
            <a:pPr algn="ctr">
              <a:lnSpc>
                <a:spcPts val="2800"/>
              </a:lnSpc>
            </a:pPr>
            <a:r>
              <a:rPr lang="en-US" sz="2000">
                <a:solidFill>
                  <a:srgbClr val="FFFFFF"/>
                </a:solidFill>
                <a:latin typeface="Emblema One"/>
              </a:rPr>
              <a:t>Data Science ułatwia podejmowanie decyzji opartych na faktach, co zwiększa efektywność biznesową poprzez identyfikację trendów i prognozowanie zachowań klientów. Dzięki analizie dużych zbiorów danych możliwe jest dostosowywanie oferty usług do indywidualnych preferencji klientów.</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564986" y="-3282418"/>
            <a:ext cx="7027814" cy="6254754"/>
          </a:xfrm>
          <a:custGeom>
            <a:avLst/>
            <a:gdLst/>
            <a:ahLst/>
            <a:cxnLst/>
            <a:rect r="r" b="b" t="t" l="l"/>
            <a:pathLst>
              <a:path h="6254754" w="7027814">
                <a:moveTo>
                  <a:pt x="0" y="0"/>
                </a:moveTo>
                <a:lnTo>
                  <a:pt x="7027814" y="0"/>
                </a:lnTo>
                <a:lnTo>
                  <a:pt x="7027814" y="6254755"/>
                </a:lnTo>
                <a:lnTo>
                  <a:pt x="0" y="6254755"/>
                </a:lnTo>
                <a:lnTo>
                  <a:pt x="0" y="0"/>
                </a:lnTo>
                <a:close/>
              </a:path>
            </a:pathLst>
          </a:custGeom>
          <a:blipFill>
            <a:blip r:embed="rId2"/>
            <a:stretch>
              <a:fillRect l="0" t="0" r="0" b="0"/>
            </a:stretch>
          </a:blipFill>
        </p:spPr>
      </p:sp>
      <p:sp>
        <p:nvSpPr>
          <p:cNvPr name="Freeform 3" id="3"/>
          <p:cNvSpPr/>
          <p:nvPr/>
        </p:nvSpPr>
        <p:spPr>
          <a:xfrm flipH="false" flipV="false" rot="9490257">
            <a:off x="7989172" y="8611142"/>
            <a:ext cx="2546291" cy="2412611"/>
          </a:xfrm>
          <a:custGeom>
            <a:avLst/>
            <a:gdLst/>
            <a:ahLst/>
            <a:cxnLst/>
            <a:rect r="r" b="b" t="t" l="l"/>
            <a:pathLst>
              <a:path h="2412611" w="2546291">
                <a:moveTo>
                  <a:pt x="0" y="0"/>
                </a:moveTo>
                <a:lnTo>
                  <a:pt x="2546291" y="0"/>
                </a:lnTo>
                <a:lnTo>
                  <a:pt x="2546291" y="2412611"/>
                </a:lnTo>
                <a:lnTo>
                  <a:pt x="0" y="2412611"/>
                </a:lnTo>
                <a:lnTo>
                  <a:pt x="0" y="0"/>
                </a:lnTo>
                <a:close/>
              </a:path>
            </a:pathLst>
          </a:custGeom>
          <a:blipFill>
            <a:blip r:embed="rId3"/>
            <a:stretch>
              <a:fillRect l="0" t="0" r="0" b="0"/>
            </a:stretch>
          </a:blipFill>
        </p:spPr>
      </p:sp>
      <p:sp>
        <p:nvSpPr>
          <p:cNvPr name="Freeform 4" id="4"/>
          <p:cNvSpPr/>
          <p:nvPr/>
        </p:nvSpPr>
        <p:spPr>
          <a:xfrm flipH="false" flipV="false" rot="6148233">
            <a:off x="12976018" y="3273608"/>
            <a:ext cx="6861060" cy="6560888"/>
          </a:xfrm>
          <a:custGeom>
            <a:avLst/>
            <a:gdLst/>
            <a:ahLst/>
            <a:cxnLst/>
            <a:rect r="r" b="b" t="t" l="l"/>
            <a:pathLst>
              <a:path h="6560888" w="6861060">
                <a:moveTo>
                  <a:pt x="0" y="0"/>
                </a:moveTo>
                <a:lnTo>
                  <a:pt x="6861060" y="0"/>
                </a:lnTo>
                <a:lnTo>
                  <a:pt x="6861060" y="6560888"/>
                </a:lnTo>
                <a:lnTo>
                  <a:pt x="0" y="6560888"/>
                </a:lnTo>
                <a:lnTo>
                  <a:pt x="0" y="0"/>
                </a:lnTo>
                <a:close/>
              </a:path>
            </a:pathLst>
          </a:custGeom>
          <a:blipFill>
            <a:blip r:embed="rId4"/>
            <a:stretch>
              <a:fillRect l="0" t="0" r="0" b="0"/>
            </a:stretch>
          </a:blipFill>
        </p:spPr>
      </p:sp>
      <p:grpSp>
        <p:nvGrpSpPr>
          <p:cNvPr name="Group 5" id="5"/>
          <p:cNvGrpSpPr/>
          <p:nvPr/>
        </p:nvGrpSpPr>
        <p:grpSpPr>
          <a:xfrm rot="0">
            <a:off x="274193" y="201797"/>
            <a:ext cx="16285299" cy="826903"/>
            <a:chOff x="0" y="0"/>
            <a:chExt cx="21713732" cy="1102537"/>
          </a:xfrm>
        </p:grpSpPr>
        <p:sp>
          <p:nvSpPr>
            <p:cNvPr name="AutoShape 6" id="6"/>
            <p:cNvSpPr/>
            <p:nvPr/>
          </p:nvSpPr>
          <p:spPr>
            <a:xfrm>
              <a:off x="0" y="1077137"/>
              <a:ext cx="13769146" cy="0"/>
            </a:xfrm>
            <a:prstGeom prst="line">
              <a:avLst/>
            </a:prstGeom>
            <a:ln cap="flat" w="50800">
              <a:solidFill>
                <a:srgbClr val="FFFFFF"/>
              </a:solidFill>
              <a:prstDash val="solid"/>
              <a:headEnd type="none" len="sm" w="sm"/>
              <a:tailEnd type="none" len="sm" w="sm"/>
            </a:ln>
          </p:spPr>
        </p:sp>
        <p:sp>
          <p:nvSpPr>
            <p:cNvPr name="TextBox 7" id="7"/>
            <p:cNvSpPr txBox="true"/>
            <p:nvPr/>
          </p:nvSpPr>
          <p:spPr>
            <a:xfrm rot="0">
              <a:off x="0" y="-85725"/>
              <a:ext cx="21713732" cy="93408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Pandas - Index Objects</a:t>
              </a:r>
            </a:p>
          </p:txBody>
        </p:sp>
      </p:grpSp>
      <p:sp>
        <p:nvSpPr>
          <p:cNvPr name="Freeform 8" id="8"/>
          <p:cNvSpPr/>
          <p:nvPr/>
        </p:nvSpPr>
        <p:spPr>
          <a:xfrm flipH="false" flipV="false" rot="0">
            <a:off x="6737711" y="3458363"/>
            <a:ext cx="10521589" cy="6760165"/>
          </a:xfrm>
          <a:custGeom>
            <a:avLst/>
            <a:gdLst/>
            <a:ahLst/>
            <a:cxnLst/>
            <a:rect r="r" b="b" t="t" l="l"/>
            <a:pathLst>
              <a:path h="6760165" w="10521589">
                <a:moveTo>
                  <a:pt x="0" y="0"/>
                </a:moveTo>
                <a:lnTo>
                  <a:pt x="10521589" y="0"/>
                </a:lnTo>
                <a:lnTo>
                  <a:pt x="10521589" y="6760164"/>
                </a:lnTo>
                <a:lnTo>
                  <a:pt x="0" y="6760164"/>
                </a:lnTo>
                <a:lnTo>
                  <a:pt x="0" y="0"/>
                </a:lnTo>
                <a:close/>
              </a:path>
            </a:pathLst>
          </a:custGeom>
          <a:blipFill>
            <a:blip r:embed="rId5"/>
            <a:stretch>
              <a:fillRect l="0" t="0" r="0" b="0"/>
            </a:stretch>
          </a:blipFill>
          <a:ln w="38100" cap="sq">
            <a:solidFill>
              <a:srgbClr val="FFFFFF"/>
            </a:solidFill>
            <a:prstDash val="solid"/>
            <a:miter/>
          </a:ln>
        </p:spPr>
      </p:sp>
      <p:pic>
        <p:nvPicPr>
          <p:cNvPr name="Picture 9" id="9"/>
          <p:cNvPicPr>
            <a:picLocks noChangeAspect="true"/>
          </p:cNvPicPr>
          <p:nvPr/>
        </p:nvPicPr>
        <p:blipFill>
          <a:blip r:embed="rId6"/>
          <a:srcRect l="0" t="0" r="0" b="0"/>
          <a:stretch>
            <a:fillRect/>
          </a:stretch>
        </p:blipFill>
        <p:spPr>
          <a:xfrm flipH="false" flipV="false" rot="0">
            <a:off x="5337709" y="5623610"/>
            <a:ext cx="1400002" cy="273000"/>
          </a:xfrm>
          <a:prstGeom prst="rect">
            <a:avLst/>
          </a:prstGeom>
        </p:spPr>
      </p:pic>
      <p:sp>
        <p:nvSpPr>
          <p:cNvPr name="Freeform 10" id="10"/>
          <p:cNvSpPr/>
          <p:nvPr/>
        </p:nvSpPr>
        <p:spPr>
          <a:xfrm flipH="false" flipV="false" rot="0">
            <a:off x="729108" y="7130915"/>
            <a:ext cx="5036897" cy="2127385"/>
          </a:xfrm>
          <a:custGeom>
            <a:avLst/>
            <a:gdLst/>
            <a:ahLst/>
            <a:cxnLst/>
            <a:rect r="r" b="b" t="t" l="l"/>
            <a:pathLst>
              <a:path h="2127385" w="5036897">
                <a:moveTo>
                  <a:pt x="0" y="0"/>
                </a:moveTo>
                <a:lnTo>
                  <a:pt x="5036897" y="0"/>
                </a:lnTo>
                <a:lnTo>
                  <a:pt x="5036897" y="2127385"/>
                </a:lnTo>
                <a:lnTo>
                  <a:pt x="0" y="2127385"/>
                </a:lnTo>
                <a:lnTo>
                  <a:pt x="0" y="0"/>
                </a:lnTo>
                <a:close/>
              </a:path>
            </a:pathLst>
          </a:custGeom>
          <a:blipFill>
            <a:blip r:embed="rId7"/>
            <a:stretch>
              <a:fillRect l="0" t="0" r="0" b="0"/>
            </a:stretch>
          </a:blipFill>
          <a:ln w="38100" cap="sq">
            <a:solidFill>
              <a:srgbClr val="FFFFFF"/>
            </a:solidFill>
            <a:prstDash val="solid"/>
            <a:miter/>
          </a:ln>
        </p:spPr>
      </p:sp>
      <p:sp>
        <p:nvSpPr>
          <p:cNvPr name="TextBox 11" id="11"/>
          <p:cNvSpPr txBox="true"/>
          <p:nvPr/>
        </p:nvSpPr>
        <p:spPr>
          <a:xfrm rot="0">
            <a:off x="274193" y="1221642"/>
            <a:ext cx="9799688" cy="2539365"/>
          </a:xfrm>
          <a:prstGeom prst="rect">
            <a:avLst/>
          </a:prstGeom>
        </p:spPr>
        <p:txBody>
          <a:bodyPr anchor="t" rtlCol="false" tIns="0" lIns="0" bIns="0" rIns="0">
            <a:spAutoFit/>
          </a:bodyPr>
          <a:lstStyle/>
          <a:p>
            <a:pPr>
              <a:lnSpc>
                <a:spcPts val="3359"/>
              </a:lnSpc>
            </a:pPr>
            <a:r>
              <a:rPr lang="en-US" sz="2400">
                <a:solidFill>
                  <a:srgbClr val="38B6FF"/>
                </a:solidFill>
                <a:latin typeface="Emblema One"/>
              </a:rPr>
              <a:t>Index Objects</a:t>
            </a:r>
            <a:r>
              <a:rPr lang="en-US" sz="2400">
                <a:solidFill>
                  <a:srgbClr val="FFFFFF"/>
                </a:solidFill>
                <a:latin typeface="Emblema One"/>
              </a:rPr>
              <a:t> w Pandas odpowiedzialne są za przechowywanie etykiet osi oraz innych metadanych z nimi związanych (takich jak np: ich nazwy) </a:t>
            </a:r>
          </a:p>
          <a:p>
            <a:pPr marL="518160" indent="-259080" lvl="1">
              <a:lnSpc>
                <a:spcPts val="3359"/>
              </a:lnSpc>
              <a:buFont typeface="Arial"/>
              <a:buChar char="•"/>
            </a:pPr>
            <a:r>
              <a:rPr lang="en-US" sz="2400">
                <a:solidFill>
                  <a:srgbClr val="FFFFFF"/>
                </a:solidFill>
                <a:latin typeface="Emblema One"/>
              </a:rPr>
              <a:t>są niezmienne</a:t>
            </a:r>
          </a:p>
          <a:p>
            <a:pPr marL="518160" indent="-259080" lvl="1">
              <a:lnSpc>
                <a:spcPts val="3359"/>
              </a:lnSpc>
              <a:buFont typeface="Arial"/>
              <a:buChar char="•"/>
            </a:pPr>
            <a:r>
              <a:rPr lang="en-US" sz="2400">
                <a:solidFill>
                  <a:srgbClr val="FFFFFF"/>
                </a:solidFill>
                <a:latin typeface="Emblema One"/>
              </a:rPr>
              <a:t>posiadają wiele podobnych atrybutów oraz metod jak </a:t>
            </a:r>
            <a:r>
              <a:rPr lang="en-US" sz="2400">
                <a:solidFill>
                  <a:srgbClr val="38B6FF"/>
                </a:solidFill>
                <a:latin typeface="Emblema One"/>
              </a:rPr>
              <a:t>NumPy arrays</a:t>
            </a:r>
          </a:p>
        </p:txBody>
      </p:sp>
      <p:sp>
        <p:nvSpPr>
          <p:cNvPr name="TextBox 12" id="12"/>
          <p:cNvSpPr txBox="true"/>
          <p:nvPr/>
        </p:nvSpPr>
        <p:spPr>
          <a:xfrm rot="0">
            <a:off x="539778" y="5095875"/>
            <a:ext cx="5036897" cy="1553845"/>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Niezmienność jest ważna w kwestii współdzielenia jednego </a:t>
            </a:r>
            <a:r>
              <a:rPr lang="en-US" sz="2199">
                <a:solidFill>
                  <a:srgbClr val="38B6FF"/>
                </a:solidFill>
                <a:latin typeface="Emblema One"/>
              </a:rPr>
              <a:t>Index Object-u</a:t>
            </a:r>
            <a:r>
              <a:rPr lang="en-US" sz="2199">
                <a:solidFill>
                  <a:srgbClr val="FFFFFF"/>
                </a:solidFill>
                <a:latin typeface="Emblema One"/>
              </a:rPr>
              <a:t> przez wiele obiektów </a:t>
            </a:r>
            <a:r>
              <a:rPr lang="en-US" sz="2199">
                <a:solidFill>
                  <a:srgbClr val="38B6FF"/>
                </a:solidFill>
                <a:latin typeface="Emblema One"/>
              </a:rPr>
              <a:t>Pandas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5146123" y="1355511"/>
            <a:ext cx="7995755" cy="7575978"/>
          </a:xfrm>
          <a:custGeom>
            <a:avLst/>
            <a:gdLst/>
            <a:ahLst/>
            <a:cxnLst/>
            <a:rect r="r" b="b" t="t" l="l"/>
            <a:pathLst>
              <a:path h="7575978" w="7995755">
                <a:moveTo>
                  <a:pt x="0" y="0"/>
                </a:moveTo>
                <a:lnTo>
                  <a:pt x="7995754" y="0"/>
                </a:lnTo>
                <a:lnTo>
                  <a:pt x="7995754" y="7575978"/>
                </a:lnTo>
                <a:lnTo>
                  <a:pt x="0" y="7575978"/>
                </a:lnTo>
                <a:lnTo>
                  <a:pt x="0" y="0"/>
                </a:lnTo>
                <a:close/>
              </a:path>
            </a:pathLst>
          </a:custGeom>
          <a:blipFill>
            <a:blip r:embed="rId2">
              <a:alphaModFix amt="72000"/>
            </a:blip>
            <a:stretch>
              <a:fillRect l="0" t="0" r="0" b="0"/>
            </a:stretch>
          </a:blipFill>
        </p:spPr>
      </p:sp>
      <p:sp>
        <p:nvSpPr>
          <p:cNvPr name="Freeform 3" id="3"/>
          <p:cNvSpPr/>
          <p:nvPr/>
        </p:nvSpPr>
        <p:spPr>
          <a:xfrm flipH="false" flipV="false" rot="-5033790">
            <a:off x="-3142758" y="5113384"/>
            <a:ext cx="7336933" cy="6529870"/>
          </a:xfrm>
          <a:custGeom>
            <a:avLst/>
            <a:gdLst/>
            <a:ahLst/>
            <a:cxnLst/>
            <a:rect r="r" b="b" t="t" l="l"/>
            <a:pathLst>
              <a:path h="6529870" w="7336933">
                <a:moveTo>
                  <a:pt x="0" y="0"/>
                </a:moveTo>
                <a:lnTo>
                  <a:pt x="7336932" y="0"/>
                </a:lnTo>
                <a:lnTo>
                  <a:pt x="7336932" y="6529871"/>
                </a:lnTo>
                <a:lnTo>
                  <a:pt x="0" y="6529871"/>
                </a:lnTo>
                <a:lnTo>
                  <a:pt x="0" y="0"/>
                </a:lnTo>
                <a:close/>
              </a:path>
            </a:pathLst>
          </a:custGeom>
          <a:blipFill>
            <a:blip r:embed="rId3">
              <a:alphaModFix amt="77000"/>
            </a:blip>
            <a:stretch>
              <a:fillRect l="0" t="0" r="0" b="0"/>
            </a:stretch>
          </a:blipFill>
        </p:spPr>
      </p:sp>
      <p:sp>
        <p:nvSpPr>
          <p:cNvPr name="Freeform 4" id="4"/>
          <p:cNvSpPr/>
          <p:nvPr/>
        </p:nvSpPr>
        <p:spPr>
          <a:xfrm flipH="false" flipV="false" rot="-447366">
            <a:off x="14912034" y="-1945230"/>
            <a:ext cx="4068454" cy="3890459"/>
          </a:xfrm>
          <a:custGeom>
            <a:avLst/>
            <a:gdLst/>
            <a:ahLst/>
            <a:cxnLst/>
            <a:rect r="r" b="b" t="t" l="l"/>
            <a:pathLst>
              <a:path h="3890459" w="4068454">
                <a:moveTo>
                  <a:pt x="0" y="0"/>
                </a:moveTo>
                <a:lnTo>
                  <a:pt x="4068454" y="0"/>
                </a:lnTo>
                <a:lnTo>
                  <a:pt x="4068454" y="3890460"/>
                </a:lnTo>
                <a:lnTo>
                  <a:pt x="0" y="3890460"/>
                </a:lnTo>
                <a:lnTo>
                  <a:pt x="0" y="0"/>
                </a:lnTo>
                <a:close/>
              </a:path>
            </a:pathLst>
          </a:custGeom>
          <a:blipFill>
            <a:blip r:embed="rId4"/>
            <a:stretch>
              <a:fillRect l="0" t="0" r="0" b="0"/>
            </a:stretch>
          </a:blipFill>
        </p:spPr>
      </p:sp>
      <p:sp>
        <p:nvSpPr>
          <p:cNvPr name="Freeform 5" id="5"/>
          <p:cNvSpPr/>
          <p:nvPr/>
        </p:nvSpPr>
        <p:spPr>
          <a:xfrm flipH="false" flipV="false" rot="-447366">
            <a:off x="17494525" y="9179016"/>
            <a:ext cx="4068454" cy="3890459"/>
          </a:xfrm>
          <a:custGeom>
            <a:avLst/>
            <a:gdLst/>
            <a:ahLst/>
            <a:cxnLst/>
            <a:rect r="r" b="b" t="t" l="l"/>
            <a:pathLst>
              <a:path h="3890459" w="4068454">
                <a:moveTo>
                  <a:pt x="0" y="0"/>
                </a:moveTo>
                <a:lnTo>
                  <a:pt x="4068454" y="0"/>
                </a:lnTo>
                <a:lnTo>
                  <a:pt x="4068454" y="3890459"/>
                </a:lnTo>
                <a:lnTo>
                  <a:pt x="0" y="3890459"/>
                </a:lnTo>
                <a:lnTo>
                  <a:pt x="0" y="0"/>
                </a:lnTo>
                <a:close/>
              </a:path>
            </a:pathLst>
          </a:custGeom>
          <a:blipFill>
            <a:blip r:embed="rId4"/>
            <a:stretch>
              <a:fillRect l="0" t="0" r="0" b="0"/>
            </a:stretch>
          </a:blipFill>
        </p:spPr>
      </p:sp>
      <p:grpSp>
        <p:nvGrpSpPr>
          <p:cNvPr name="Group 6" id="6"/>
          <p:cNvGrpSpPr/>
          <p:nvPr/>
        </p:nvGrpSpPr>
        <p:grpSpPr>
          <a:xfrm rot="0">
            <a:off x="274193" y="201797"/>
            <a:ext cx="16285299" cy="826903"/>
            <a:chOff x="0" y="0"/>
            <a:chExt cx="21713732" cy="1102537"/>
          </a:xfrm>
        </p:grpSpPr>
        <p:sp>
          <p:nvSpPr>
            <p:cNvPr name="AutoShape 7" id="7"/>
            <p:cNvSpPr/>
            <p:nvPr/>
          </p:nvSpPr>
          <p:spPr>
            <a:xfrm>
              <a:off x="0" y="1077137"/>
              <a:ext cx="13769146" cy="0"/>
            </a:xfrm>
            <a:prstGeom prst="line">
              <a:avLst/>
            </a:prstGeom>
            <a:ln cap="flat" w="50800">
              <a:solidFill>
                <a:srgbClr val="FFFFFF"/>
              </a:solidFill>
              <a:prstDash val="solid"/>
              <a:headEnd type="none" len="sm" w="sm"/>
              <a:tailEnd type="none" len="sm" w="sm"/>
            </a:ln>
          </p:spPr>
        </p:sp>
        <p:sp>
          <p:nvSpPr>
            <p:cNvPr name="TextBox 8" id="8"/>
            <p:cNvSpPr txBox="true"/>
            <p:nvPr/>
          </p:nvSpPr>
          <p:spPr>
            <a:xfrm rot="0">
              <a:off x="0" y="-85725"/>
              <a:ext cx="21713732" cy="93408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Pandas - Reindexing</a:t>
              </a:r>
            </a:p>
          </p:txBody>
        </p:sp>
      </p:grpSp>
      <p:sp>
        <p:nvSpPr>
          <p:cNvPr name="Freeform 9" id="9"/>
          <p:cNvSpPr/>
          <p:nvPr/>
        </p:nvSpPr>
        <p:spPr>
          <a:xfrm flipH="false" flipV="false" rot="0">
            <a:off x="274193" y="1549359"/>
            <a:ext cx="7577814" cy="7902789"/>
          </a:xfrm>
          <a:custGeom>
            <a:avLst/>
            <a:gdLst/>
            <a:ahLst/>
            <a:cxnLst/>
            <a:rect r="r" b="b" t="t" l="l"/>
            <a:pathLst>
              <a:path h="7902789" w="7577814">
                <a:moveTo>
                  <a:pt x="0" y="0"/>
                </a:moveTo>
                <a:lnTo>
                  <a:pt x="7577814" y="0"/>
                </a:lnTo>
                <a:lnTo>
                  <a:pt x="7577814" y="7902788"/>
                </a:lnTo>
                <a:lnTo>
                  <a:pt x="0" y="7902788"/>
                </a:lnTo>
                <a:lnTo>
                  <a:pt x="0" y="0"/>
                </a:lnTo>
                <a:close/>
              </a:path>
            </a:pathLst>
          </a:custGeom>
          <a:blipFill>
            <a:blip r:embed="rId5"/>
            <a:stretch>
              <a:fillRect l="0" t="0" r="0" b="0"/>
            </a:stretch>
          </a:blipFill>
          <a:ln w="38100" cap="sq">
            <a:solidFill>
              <a:srgbClr val="FFFFFF"/>
            </a:solidFill>
            <a:prstDash val="solid"/>
            <a:miter/>
          </a:ln>
        </p:spPr>
      </p:sp>
      <p:pic>
        <p:nvPicPr>
          <p:cNvPr name="Picture 10" id="10"/>
          <p:cNvPicPr>
            <a:picLocks noChangeAspect="true"/>
          </p:cNvPicPr>
          <p:nvPr/>
        </p:nvPicPr>
        <p:blipFill>
          <a:blip r:embed="rId6"/>
          <a:srcRect l="0" t="0" r="0" b="0"/>
          <a:stretch>
            <a:fillRect/>
          </a:stretch>
        </p:blipFill>
        <p:spPr>
          <a:xfrm flipH="false" flipV="false" rot="9623916">
            <a:off x="7964226" y="4245193"/>
            <a:ext cx="741269" cy="797064"/>
          </a:xfrm>
          <a:prstGeom prst="rect">
            <a:avLst/>
          </a:prstGeom>
        </p:spPr>
      </p:pic>
      <p:sp>
        <p:nvSpPr>
          <p:cNvPr name="TextBox 11" id="11"/>
          <p:cNvSpPr txBox="true"/>
          <p:nvPr/>
        </p:nvSpPr>
        <p:spPr>
          <a:xfrm rot="0">
            <a:off x="8334861" y="4938100"/>
            <a:ext cx="6156515" cy="82486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Brakujące dane są uzupełniane przy użyciu atrybutu </a:t>
            </a:r>
            <a:r>
              <a:rPr lang="en-US" sz="2400">
                <a:solidFill>
                  <a:srgbClr val="38B6FF"/>
                </a:solidFill>
                <a:latin typeface="Emblema One"/>
              </a:rPr>
              <a:t>fill_value</a:t>
            </a:r>
          </a:p>
        </p:txBody>
      </p:sp>
      <p:pic>
        <p:nvPicPr>
          <p:cNvPr name="Picture 12" id="12"/>
          <p:cNvPicPr>
            <a:picLocks noChangeAspect="true"/>
          </p:cNvPicPr>
          <p:nvPr/>
        </p:nvPicPr>
        <p:blipFill>
          <a:blip r:embed="rId6"/>
          <a:srcRect l="0" t="0" r="0" b="0"/>
          <a:stretch>
            <a:fillRect/>
          </a:stretch>
        </p:blipFill>
        <p:spPr>
          <a:xfrm flipH="false" flipV="false" rot="9623916">
            <a:off x="7964226" y="6874665"/>
            <a:ext cx="741269" cy="797064"/>
          </a:xfrm>
          <a:prstGeom prst="rect">
            <a:avLst/>
          </a:prstGeom>
        </p:spPr>
      </p:pic>
      <p:sp>
        <p:nvSpPr>
          <p:cNvPr name="TextBox 13" id="13"/>
          <p:cNvSpPr txBox="true"/>
          <p:nvPr/>
        </p:nvSpPr>
        <p:spPr>
          <a:xfrm rot="0">
            <a:off x="8129133" y="7553454"/>
            <a:ext cx="8430359" cy="82486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Możliwe jest zastosowanie interpolacji podczas reindeksowania</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094169">
            <a:off x="-2768217" y="5870308"/>
            <a:ext cx="6176663" cy="5906434"/>
          </a:xfrm>
          <a:custGeom>
            <a:avLst/>
            <a:gdLst/>
            <a:ahLst/>
            <a:cxnLst/>
            <a:rect r="r" b="b" t="t" l="l"/>
            <a:pathLst>
              <a:path h="5906434" w="6176663">
                <a:moveTo>
                  <a:pt x="0" y="0"/>
                </a:moveTo>
                <a:lnTo>
                  <a:pt x="6176663" y="0"/>
                </a:lnTo>
                <a:lnTo>
                  <a:pt x="6176663" y="5906433"/>
                </a:lnTo>
                <a:lnTo>
                  <a:pt x="0" y="5906433"/>
                </a:lnTo>
                <a:lnTo>
                  <a:pt x="0" y="0"/>
                </a:lnTo>
                <a:close/>
              </a:path>
            </a:pathLst>
          </a:custGeom>
          <a:blipFill>
            <a:blip r:embed="rId2"/>
            <a:stretch>
              <a:fillRect l="0" t="0" r="0" b="0"/>
            </a:stretch>
          </a:blipFill>
        </p:spPr>
      </p:sp>
      <p:sp>
        <p:nvSpPr>
          <p:cNvPr name="Freeform 3" id="3"/>
          <p:cNvSpPr/>
          <p:nvPr/>
        </p:nvSpPr>
        <p:spPr>
          <a:xfrm flipH="false" flipV="false" rot="9440951">
            <a:off x="-957979" y="335262"/>
            <a:ext cx="2207918" cy="2092002"/>
          </a:xfrm>
          <a:custGeom>
            <a:avLst/>
            <a:gdLst/>
            <a:ahLst/>
            <a:cxnLst/>
            <a:rect r="r" b="b" t="t" l="l"/>
            <a:pathLst>
              <a:path h="2092002" w="2207918">
                <a:moveTo>
                  <a:pt x="0" y="0"/>
                </a:moveTo>
                <a:lnTo>
                  <a:pt x="2207919" y="0"/>
                </a:lnTo>
                <a:lnTo>
                  <a:pt x="2207919" y="2092002"/>
                </a:lnTo>
                <a:lnTo>
                  <a:pt x="0" y="2092002"/>
                </a:lnTo>
                <a:lnTo>
                  <a:pt x="0" y="0"/>
                </a:lnTo>
                <a:close/>
              </a:path>
            </a:pathLst>
          </a:custGeom>
          <a:blipFill>
            <a:blip r:embed="rId3"/>
            <a:stretch>
              <a:fillRect l="0" t="0" r="0" b="0"/>
            </a:stretch>
          </a:blipFill>
        </p:spPr>
      </p:sp>
      <p:sp>
        <p:nvSpPr>
          <p:cNvPr name="Freeform 4" id="4"/>
          <p:cNvSpPr/>
          <p:nvPr/>
        </p:nvSpPr>
        <p:spPr>
          <a:xfrm flipH="false" flipV="false" rot="0">
            <a:off x="1567620" y="1556215"/>
            <a:ext cx="8998019" cy="7492955"/>
          </a:xfrm>
          <a:custGeom>
            <a:avLst/>
            <a:gdLst/>
            <a:ahLst/>
            <a:cxnLst/>
            <a:rect r="r" b="b" t="t" l="l"/>
            <a:pathLst>
              <a:path h="7492955" w="8998019">
                <a:moveTo>
                  <a:pt x="0" y="0"/>
                </a:moveTo>
                <a:lnTo>
                  <a:pt x="8998019" y="0"/>
                </a:lnTo>
                <a:lnTo>
                  <a:pt x="8998019" y="7492955"/>
                </a:lnTo>
                <a:lnTo>
                  <a:pt x="0" y="7492955"/>
                </a:lnTo>
                <a:lnTo>
                  <a:pt x="0" y="0"/>
                </a:lnTo>
                <a:close/>
              </a:path>
            </a:pathLst>
          </a:custGeom>
          <a:blipFill>
            <a:blip r:embed="rId4"/>
            <a:stretch>
              <a:fillRect l="0" t="0" r="0" b="0"/>
            </a:stretch>
          </a:blipFill>
          <a:ln w="38100" cap="sq">
            <a:solidFill>
              <a:srgbClr val="FFFFFF"/>
            </a:solidFill>
            <a:prstDash val="solid"/>
            <a:miter/>
          </a:ln>
        </p:spPr>
      </p:sp>
      <p:pic>
        <p:nvPicPr>
          <p:cNvPr name="Picture 5" id="5"/>
          <p:cNvPicPr>
            <a:picLocks noChangeAspect="true"/>
          </p:cNvPicPr>
          <p:nvPr/>
        </p:nvPicPr>
        <p:blipFill>
          <a:blip r:embed="rId5"/>
          <a:srcRect l="0" t="0" r="0" b="0"/>
          <a:stretch>
            <a:fillRect/>
          </a:stretch>
        </p:blipFill>
        <p:spPr>
          <a:xfrm flipH="false" flipV="false" rot="9990935">
            <a:off x="10662383" y="4707023"/>
            <a:ext cx="867012" cy="932271"/>
          </a:xfrm>
          <a:prstGeom prst="rect">
            <a:avLst/>
          </a:prstGeom>
        </p:spPr>
      </p:pic>
      <p:pic>
        <p:nvPicPr>
          <p:cNvPr name="Picture 6" id="6"/>
          <p:cNvPicPr>
            <a:picLocks noChangeAspect="true"/>
          </p:cNvPicPr>
          <p:nvPr/>
        </p:nvPicPr>
        <p:blipFill>
          <a:blip r:embed="rId5"/>
          <a:srcRect l="0" t="0" r="0" b="0"/>
          <a:stretch>
            <a:fillRect/>
          </a:stretch>
        </p:blipFill>
        <p:spPr>
          <a:xfrm flipH="false" flipV="false" rot="5836847">
            <a:off x="10637294" y="6197649"/>
            <a:ext cx="741269" cy="797064"/>
          </a:xfrm>
          <a:prstGeom prst="rect">
            <a:avLst/>
          </a:prstGeom>
        </p:spPr>
      </p:pic>
      <p:sp>
        <p:nvSpPr>
          <p:cNvPr name="TextBox 7" id="7"/>
          <p:cNvSpPr txBox="true"/>
          <p:nvPr/>
        </p:nvSpPr>
        <p:spPr>
          <a:xfrm rot="0">
            <a:off x="11738481" y="5352216"/>
            <a:ext cx="5807977" cy="1243965"/>
          </a:xfrm>
          <a:prstGeom prst="rect">
            <a:avLst/>
          </a:prstGeom>
        </p:spPr>
        <p:txBody>
          <a:bodyPr anchor="t" rtlCol="false" tIns="0" lIns="0" bIns="0" rIns="0">
            <a:spAutoFit/>
          </a:bodyPr>
          <a:lstStyle/>
          <a:p>
            <a:pPr algn="ctr">
              <a:lnSpc>
                <a:spcPts val="3359"/>
              </a:lnSpc>
            </a:pPr>
            <a:r>
              <a:rPr lang="en-US" sz="2400">
                <a:solidFill>
                  <a:srgbClr val="FFFFFF"/>
                </a:solidFill>
                <a:latin typeface="Emblema One"/>
              </a:rPr>
              <a:t>W przypadku </a:t>
            </a:r>
            <a:r>
              <a:rPr lang="en-US" sz="2400">
                <a:solidFill>
                  <a:srgbClr val="38B6FF"/>
                </a:solidFill>
                <a:latin typeface="Emblema One"/>
              </a:rPr>
              <a:t>DataFrame</a:t>
            </a:r>
            <a:r>
              <a:rPr lang="en-US" sz="2400">
                <a:solidFill>
                  <a:srgbClr val="FFFFFF"/>
                </a:solidFill>
                <a:latin typeface="Emblema One"/>
              </a:rPr>
              <a:t> możliwe jest reindeksowanie zarówno kolumn jak i wierszy</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088749">
            <a:off x="15238549" y="7531796"/>
            <a:ext cx="2440941" cy="2312792"/>
          </a:xfrm>
          <a:custGeom>
            <a:avLst/>
            <a:gdLst/>
            <a:ahLst/>
            <a:cxnLst/>
            <a:rect r="r" b="b" t="t" l="l"/>
            <a:pathLst>
              <a:path h="2312792" w="2440941">
                <a:moveTo>
                  <a:pt x="0" y="0"/>
                </a:moveTo>
                <a:lnTo>
                  <a:pt x="2440941" y="0"/>
                </a:lnTo>
                <a:lnTo>
                  <a:pt x="2440941" y="2312792"/>
                </a:lnTo>
                <a:lnTo>
                  <a:pt x="0" y="2312792"/>
                </a:lnTo>
                <a:lnTo>
                  <a:pt x="0" y="0"/>
                </a:lnTo>
                <a:close/>
              </a:path>
            </a:pathLst>
          </a:custGeom>
          <a:blipFill>
            <a:blip r:embed="rId2"/>
            <a:stretch>
              <a:fillRect l="0" t="0" r="0" b="0"/>
            </a:stretch>
          </a:blipFill>
        </p:spPr>
      </p:sp>
      <p:sp>
        <p:nvSpPr>
          <p:cNvPr name="Freeform 3" id="3"/>
          <p:cNvSpPr/>
          <p:nvPr/>
        </p:nvSpPr>
        <p:spPr>
          <a:xfrm flipH="false" flipV="false" rot="313119">
            <a:off x="13667511" y="-2216185"/>
            <a:ext cx="5583018" cy="5338761"/>
          </a:xfrm>
          <a:custGeom>
            <a:avLst/>
            <a:gdLst/>
            <a:ahLst/>
            <a:cxnLst/>
            <a:rect r="r" b="b" t="t" l="l"/>
            <a:pathLst>
              <a:path h="5338761" w="5583018">
                <a:moveTo>
                  <a:pt x="0" y="0"/>
                </a:moveTo>
                <a:lnTo>
                  <a:pt x="5583018" y="0"/>
                </a:lnTo>
                <a:lnTo>
                  <a:pt x="5583018" y="5338761"/>
                </a:lnTo>
                <a:lnTo>
                  <a:pt x="0" y="5338761"/>
                </a:lnTo>
                <a:lnTo>
                  <a:pt x="0" y="0"/>
                </a:lnTo>
                <a:close/>
              </a:path>
            </a:pathLst>
          </a:custGeom>
          <a:blipFill>
            <a:blip r:embed="rId3"/>
            <a:stretch>
              <a:fillRect l="0" t="0" r="0" b="0"/>
            </a:stretch>
          </a:blipFill>
        </p:spPr>
      </p:sp>
      <p:sp>
        <p:nvSpPr>
          <p:cNvPr name="Freeform 4" id="4"/>
          <p:cNvSpPr/>
          <p:nvPr/>
        </p:nvSpPr>
        <p:spPr>
          <a:xfrm flipH="false" flipV="false" rot="1705580">
            <a:off x="-2362671" y="6401890"/>
            <a:ext cx="7824542" cy="6963843"/>
          </a:xfrm>
          <a:custGeom>
            <a:avLst/>
            <a:gdLst/>
            <a:ahLst/>
            <a:cxnLst/>
            <a:rect r="r" b="b" t="t" l="l"/>
            <a:pathLst>
              <a:path h="6963843" w="7824542">
                <a:moveTo>
                  <a:pt x="0" y="0"/>
                </a:moveTo>
                <a:lnTo>
                  <a:pt x="7824542" y="0"/>
                </a:lnTo>
                <a:lnTo>
                  <a:pt x="7824542" y="6963843"/>
                </a:lnTo>
                <a:lnTo>
                  <a:pt x="0" y="6963843"/>
                </a:lnTo>
                <a:lnTo>
                  <a:pt x="0" y="0"/>
                </a:lnTo>
                <a:close/>
              </a:path>
            </a:pathLst>
          </a:custGeom>
          <a:blipFill>
            <a:blip r:embed="rId4"/>
            <a:stretch>
              <a:fillRect l="0" t="0" r="0" b="0"/>
            </a:stretch>
          </a:blipFill>
        </p:spPr>
      </p:sp>
      <p:sp>
        <p:nvSpPr>
          <p:cNvPr name="Freeform 5" id="5"/>
          <p:cNvSpPr/>
          <p:nvPr/>
        </p:nvSpPr>
        <p:spPr>
          <a:xfrm flipH="false" flipV="false" rot="6959566">
            <a:off x="-761750" y="523555"/>
            <a:ext cx="2895099" cy="2768439"/>
          </a:xfrm>
          <a:custGeom>
            <a:avLst/>
            <a:gdLst/>
            <a:ahLst/>
            <a:cxnLst/>
            <a:rect r="r" b="b" t="t" l="l"/>
            <a:pathLst>
              <a:path h="2768439" w="2895099">
                <a:moveTo>
                  <a:pt x="0" y="0"/>
                </a:moveTo>
                <a:lnTo>
                  <a:pt x="2895100" y="0"/>
                </a:lnTo>
                <a:lnTo>
                  <a:pt x="2895100" y="2768439"/>
                </a:lnTo>
                <a:lnTo>
                  <a:pt x="0" y="2768439"/>
                </a:lnTo>
                <a:lnTo>
                  <a:pt x="0" y="0"/>
                </a:lnTo>
                <a:close/>
              </a:path>
            </a:pathLst>
          </a:custGeom>
          <a:blipFill>
            <a:blip r:embed="rId3">
              <a:alphaModFix amt="72000"/>
            </a:blip>
            <a:stretch>
              <a:fillRect l="0" t="0" r="0" b="0"/>
            </a:stretch>
          </a:blipFill>
        </p:spPr>
      </p:sp>
      <p:grpSp>
        <p:nvGrpSpPr>
          <p:cNvPr name="Group 6" id="6"/>
          <p:cNvGrpSpPr/>
          <p:nvPr/>
        </p:nvGrpSpPr>
        <p:grpSpPr>
          <a:xfrm rot="0">
            <a:off x="274193" y="201797"/>
            <a:ext cx="16285299" cy="826903"/>
            <a:chOff x="0" y="0"/>
            <a:chExt cx="21713732" cy="1102537"/>
          </a:xfrm>
        </p:grpSpPr>
        <p:sp>
          <p:nvSpPr>
            <p:cNvPr name="AutoShape 7" id="7"/>
            <p:cNvSpPr/>
            <p:nvPr/>
          </p:nvSpPr>
          <p:spPr>
            <a:xfrm>
              <a:off x="0" y="1077137"/>
              <a:ext cx="13769146" cy="0"/>
            </a:xfrm>
            <a:prstGeom prst="line">
              <a:avLst/>
            </a:prstGeom>
            <a:ln cap="flat" w="50800">
              <a:solidFill>
                <a:srgbClr val="FFFFFF"/>
              </a:solidFill>
              <a:prstDash val="solid"/>
              <a:headEnd type="none" len="sm" w="sm"/>
              <a:tailEnd type="none" len="sm" w="sm"/>
            </a:ln>
          </p:spPr>
        </p:sp>
        <p:sp>
          <p:nvSpPr>
            <p:cNvPr name="TextBox 8" id="8"/>
            <p:cNvSpPr txBox="true"/>
            <p:nvPr/>
          </p:nvSpPr>
          <p:spPr>
            <a:xfrm rot="0">
              <a:off x="0" y="-85725"/>
              <a:ext cx="21713732" cy="93408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Pandas - Indexing, Selection, Filtering</a:t>
              </a:r>
            </a:p>
          </p:txBody>
        </p:sp>
      </p:grpSp>
      <p:sp>
        <p:nvSpPr>
          <p:cNvPr name="Freeform 9" id="9"/>
          <p:cNvSpPr/>
          <p:nvPr/>
        </p:nvSpPr>
        <p:spPr>
          <a:xfrm flipH="false" flipV="false" rot="0">
            <a:off x="112791" y="1028700"/>
            <a:ext cx="5319614" cy="9258300"/>
          </a:xfrm>
          <a:custGeom>
            <a:avLst/>
            <a:gdLst/>
            <a:ahLst/>
            <a:cxnLst/>
            <a:rect r="r" b="b" t="t" l="l"/>
            <a:pathLst>
              <a:path h="9258300" w="5319614">
                <a:moveTo>
                  <a:pt x="0" y="0"/>
                </a:moveTo>
                <a:lnTo>
                  <a:pt x="5319614" y="0"/>
                </a:lnTo>
                <a:lnTo>
                  <a:pt x="5319614" y="9258300"/>
                </a:lnTo>
                <a:lnTo>
                  <a:pt x="0" y="9258300"/>
                </a:lnTo>
                <a:lnTo>
                  <a:pt x="0" y="0"/>
                </a:lnTo>
                <a:close/>
              </a:path>
            </a:pathLst>
          </a:custGeom>
          <a:blipFill>
            <a:blip r:embed="rId5"/>
            <a:stretch>
              <a:fillRect l="0" t="0" r="-1482" b="0"/>
            </a:stretch>
          </a:blipFill>
          <a:ln w="38100" cap="sq">
            <a:solidFill>
              <a:srgbClr val="FFFFFF"/>
            </a:solidFill>
            <a:prstDash val="solid"/>
            <a:miter/>
          </a:ln>
        </p:spPr>
      </p:sp>
      <p:sp>
        <p:nvSpPr>
          <p:cNvPr name="TextBox 10" id="10"/>
          <p:cNvSpPr txBox="true"/>
          <p:nvPr/>
        </p:nvSpPr>
        <p:spPr>
          <a:xfrm rot="0">
            <a:off x="7354116" y="1525736"/>
            <a:ext cx="7480391" cy="1663065"/>
          </a:xfrm>
          <a:prstGeom prst="rect">
            <a:avLst/>
          </a:prstGeom>
        </p:spPr>
        <p:txBody>
          <a:bodyPr anchor="t" rtlCol="false" tIns="0" lIns="0" bIns="0" rIns="0">
            <a:spAutoFit/>
          </a:bodyPr>
          <a:lstStyle/>
          <a:p>
            <a:pPr algn="ctr">
              <a:lnSpc>
                <a:spcPts val="3359"/>
              </a:lnSpc>
            </a:pPr>
            <a:r>
              <a:rPr lang="en-US" sz="2400">
                <a:solidFill>
                  <a:srgbClr val="FFFFFF"/>
                </a:solidFill>
                <a:latin typeface="Emblema One"/>
              </a:rPr>
              <a:t>Indeksowanie </a:t>
            </a:r>
            <a:r>
              <a:rPr lang="en-US" sz="2400">
                <a:solidFill>
                  <a:srgbClr val="38B6FF"/>
                </a:solidFill>
                <a:latin typeface="Emblema One"/>
              </a:rPr>
              <a:t>Series </a:t>
            </a:r>
            <a:r>
              <a:rPr lang="en-US" sz="2400">
                <a:solidFill>
                  <a:srgbClr val="FFFFFF"/>
                </a:solidFill>
                <a:latin typeface="Emblema One"/>
              </a:rPr>
              <a:t>działa bardzo podobnie do rozwiązań stosowanych w </a:t>
            </a:r>
            <a:r>
              <a:rPr lang="en-US" sz="2400">
                <a:solidFill>
                  <a:srgbClr val="38B6FF"/>
                </a:solidFill>
                <a:latin typeface="Emblema One"/>
              </a:rPr>
              <a:t>NumPy</a:t>
            </a:r>
            <a:r>
              <a:rPr lang="en-US" sz="2400">
                <a:solidFill>
                  <a:srgbClr val="FFFFFF"/>
                </a:solidFill>
                <a:latin typeface="Emblema One"/>
              </a:rPr>
              <a:t>. Jedynie dodano możliwość indeksowania po wartościach indeksów.</a:t>
            </a:r>
          </a:p>
        </p:txBody>
      </p:sp>
      <p:grpSp>
        <p:nvGrpSpPr>
          <p:cNvPr name="Group 11" id="11"/>
          <p:cNvGrpSpPr/>
          <p:nvPr/>
        </p:nvGrpSpPr>
        <p:grpSpPr>
          <a:xfrm rot="0">
            <a:off x="5432405" y="6860943"/>
            <a:ext cx="9106181" cy="725170"/>
            <a:chOff x="0" y="0"/>
            <a:chExt cx="12141574" cy="966893"/>
          </a:xfrm>
        </p:grpSpPr>
        <p:pic>
          <p:nvPicPr>
            <p:cNvPr name="Picture 12" id="12"/>
            <p:cNvPicPr>
              <a:picLocks noChangeAspect="true"/>
            </p:cNvPicPr>
            <p:nvPr/>
          </p:nvPicPr>
          <p:blipFill>
            <a:blip r:embed="rId6"/>
            <a:srcRect l="0" t="0" r="0" b="0"/>
            <a:stretch>
              <a:fillRect/>
            </a:stretch>
          </p:blipFill>
          <p:spPr>
            <a:xfrm flipH="false" flipV="false" rot="-10800000">
              <a:off x="0" y="379796"/>
              <a:ext cx="1866669" cy="364000"/>
            </a:xfrm>
            <a:prstGeom prst="rect">
              <a:avLst/>
            </a:prstGeom>
          </p:spPr>
        </p:pic>
        <p:sp>
          <p:nvSpPr>
            <p:cNvPr name="TextBox 13" id="13"/>
            <p:cNvSpPr txBox="true"/>
            <p:nvPr/>
          </p:nvSpPr>
          <p:spPr>
            <a:xfrm rot="0">
              <a:off x="2061686" y="-47625"/>
              <a:ext cx="10079888" cy="10145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wartość końcowego indeksu również zawiera się w wyniku</a:t>
              </a:r>
            </a:p>
          </p:txBody>
        </p:sp>
      </p:gr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5146123" y="1229291"/>
            <a:ext cx="7995755" cy="7575978"/>
          </a:xfrm>
          <a:custGeom>
            <a:avLst/>
            <a:gdLst/>
            <a:ahLst/>
            <a:cxnLst/>
            <a:rect r="r" b="b" t="t" l="l"/>
            <a:pathLst>
              <a:path h="7575978" w="7995755">
                <a:moveTo>
                  <a:pt x="0" y="0"/>
                </a:moveTo>
                <a:lnTo>
                  <a:pt x="7995754" y="0"/>
                </a:lnTo>
                <a:lnTo>
                  <a:pt x="7995754" y="7575978"/>
                </a:lnTo>
                <a:lnTo>
                  <a:pt x="0" y="7575978"/>
                </a:lnTo>
                <a:lnTo>
                  <a:pt x="0" y="0"/>
                </a:lnTo>
                <a:close/>
              </a:path>
            </a:pathLst>
          </a:custGeom>
          <a:blipFill>
            <a:blip r:embed="rId2">
              <a:alphaModFix amt="71000"/>
            </a:blip>
            <a:stretch>
              <a:fillRect l="0" t="0" r="0" b="0"/>
            </a:stretch>
          </a:blipFill>
        </p:spPr>
      </p:sp>
      <p:sp>
        <p:nvSpPr>
          <p:cNvPr name="Freeform 3" id="3"/>
          <p:cNvSpPr/>
          <p:nvPr/>
        </p:nvSpPr>
        <p:spPr>
          <a:xfrm flipH="false" flipV="false" rot="-5033790">
            <a:off x="-3142758" y="5113384"/>
            <a:ext cx="7336933" cy="6529870"/>
          </a:xfrm>
          <a:custGeom>
            <a:avLst/>
            <a:gdLst/>
            <a:ahLst/>
            <a:cxnLst/>
            <a:rect r="r" b="b" t="t" l="l"/>
            <a:pathLst>
              <a:path h="6529870" w="7336933">
                <a:moveTo>
                  <a:pt x="0" y="0"/>
                </a:moveTo>
                <a:lnTo>
                  <a:pt x="7336932" y="0"/>
                </a:lnTo>
                <a:lnTo>
                  <a:pt x="7336932" y="6529871"/>
                </a:lnTo>
                <a:lnTo>
                  <a:pt x="0" y="6529871"/>
                </a:lnTo>
                <a:lnTo>
                  <a:pt x="0" y="0"/>
                </a:lnTo>
                <a:close/>
              </a:path>
            </a:pathLst>
          </a:custGeom>
          <a:blipFill>
            <a:blip r:embed="rId3"/>
            <a:stretch>
              <a:fillRect l="0" t="0" r="0" b="0"/>
            </a:stretch>
          </a:blipFill>
        </p:spPr>
      </p:sp>
      <p:sp>
        <p:nvSpPr>
          <p:cNvPr name="Freeform 4" id="4"/>
          <p:cNvSpPr/>
          <p:nvPr/>
        </p:nvSpPr>
        <p:spPr>
          <a:xfrm flipH="false" flipV="false" rot="-447366">
            <a:off x="12955621" y="-916530"/>
            <a:ext cx="4068454" cy="3890459"/>
          </a:xfrm>
          <a:custGeom>
            <a:avLst/>
            <a:gdLst/>
            <a:ahLst/>
            <a:cxnLst/>
            <a:rect r="r" b="b" t="t" l="l"/>
            <a:pathLst>
              <a:path h="3890459" w="4068454">
                <a:moveTo>
                  <a:pt x="0" y="0"/>
                </a:moveTo>
                <a:lnTo>
                  <a:pt x="4068454" y="0"/>
                </a:lnTo>
                <a:lnTo>
                  <a:pt x="4068454" y="3890460"/>
                </a:lnTo>
                <a:lnTo>
                  <a:pt x="0" y="3890460"/>
                </a:lnTo>
                <a:lnTo>
                  <a:pt x="0" y="0"/>
                </a:lnTo>
                <a:close/>
              </a:path>
            </a:pathLst>
          </a:custGeom>
          <a:blipFill>
            <a:blip r:embed="rId4"/>
            <a:stretch>
              <a:fillRect l="0" t="0" r="0" b="0"/>
            </a:stretch>
          </a:blipFill>
        </p:spPr>
      </p:sp>
      <p:sp>
        <p:nvSpPr>
          <p:cNvPr name="Freeform 5" id="5"/>
          <p:cNvSpPr/>
          <p:nvPr/>
        </p:nvSpPr>
        <p:spPr>
          <a:xfrm flipH="false" flipV="false" rot="-447366">
            <a:off x="17494525" y="9179016"/>
            <a:ext cx="4068454" cy="3890459"/>
          </a:xfrm>
          <a:custGeom>
            <a:avLst/>
            <a:gdLst/>
            <a:ahLst/>
            <a:cxnLst/>
            <a:rect r="r" b="b" t="t" l="l"/>
            <a:pathLst>
              <a:path h="3890459" w="4068454">
                <a:moveTo>
                  <a:pt x="0" y="0"/>
                </a:moveTo>
                <a:lnTo>
                  <a:pt x="4068454" y="0"/>
                </a:lnTo>
                <a:lnTo>
                  <a:pt x="4068454" y="3890459"/>
                </a:lnTo>
                <a:lnTo>
                  <a:pt x="0" y="3890459"/>
                </a:lnTo>
                <a:lnTo>
                  <a:pt x="0" y="0"/>
                </a:lnTo>
                <a:close/>
              </a:path>
            </a:pathLst>
          </a:custGeom>
          <a:blipFill>
            <a:blip r:embed="rId4"/>
            <a:stretch>
              <a:fillRect l="0" t="0" r="0" b="0"/>
            </a:stretch>
          </a:blipFill>
        </p:spPr>
      </p:sp>
      <p:sp>
        <p:nvSpPr>
          <p:cNvPr name="Freeform 6" id="6"/>
          <p:cNvSpPr/>
          <p:nvPr/>
        </p:nvSpPr>
        <p:spPr>
          <a:xfrm flipH="false" flipV="false" rot="0">
            <a:off x="173553" y="295850"/>
            <a:ext cx="7784207" cy="9695299"/>
          </a:xfrm>
          <a:custGeom>
            <a:avLst/>
            <a:gdLst/>
            <a:ahLst/>
            <a:cxnLst/>
            <a:rect r="r" b="b" t="t" l="l"/>
            <a:pathLst>
              <a:path h="9695299" w="7784207">
                <a:moveTo>
                  <a:pt x="0" y="0"/>
                </a:moveTo>
                <a:lnTo>
                  <a:pt x="7784207" y="0"/>
                </a:lnTo>
                <a:lnTo>
                  <a:pt x="7784207" y="9695300"/>
                </a:lnTo>
                <a:lnTo>
                  <a:pt x="0" y="9695300"/>
                </a:lnTo>
                <a:lnTo>
                  <a:pt x="0" y="0"/>
                </a:lnTo>
                <a:close/>
              </a:path>
            </a:pathLst>
          </a:custGeom>
          <a:blipFill>
            <a:blip r:embed="rId5"/>
            <a:stretch>
              <a:fillRect l="0" t="0" r="0" b="0"/>
            </a:stretch>
          </a:blipFill>
          <a:ln w="38100" cap="sq">
            <a:solidFill>
              <a:srgbClr val="FFFFFF"/>
            </a:solidFill>
            <a:prstDash val="solid"/>
            <a:miter/>
          </a:ln>
        </p:spPr>
      </p:sp>
      <p:sp>
        <p:nvSpPr>
          <p:cNvPr name="Freeform 7" id="7"/>
          <p:cNvSpPr/>
          <p:nvPr/>
        </p:nvSpPr>
        <p:spPr>
          <a:xfrm flipH="false" flipV="false" rot="0">
            <a:off x="12434544" y="452936"/>
            <a:ext cx="5674438" cy="9381128"/>
          </a:xfrm>
          <a:custGeom>
            <a:avLst/>
            <a:gdLst/>
            <a:ahLst/>
            <a:cxnLst/>
            <a:rect r="r" b="b" t="t" l="l"/>
            <a:pathLst>
              <a:path h="9381128" w="5674438">
                <a:moveTo>
                  <a:pt x="0" y="0"/>
                </a:moveTo>
                <a:lnTo>
                  <a:pt x="5674438" y="0"/>
                </a:lnTo>
                <a:lnTo>
                  <a:pt x="5674438" y="9381128"/>
                </a:lnTo>
                <a:lnTo>
                  <a:pt x="0" y="9381128"/>
                </a:lnTo>
                <a:lnTo>
                  <a:pt x="0" y="0"/>
                </a:lnTo>
                <a:close/>
              </a:path>
            </a:pathLst>
          </a:custGeom>
          <a:blipFill>
            <a:blip r:embed="rId6"/>
            <a:stretch>
              <a:fillRect l="0" t="0" r="0" b="0"/>
            </a:stretch>
          </a:blipFill>
          <a:ln w="38100" cap="sq">
            <a:solidFill>
              <a:srgbClr val="FFFFFF"/>
            </a:solidFill>
            <a:prstDash val="solid"/>
            <a:miter/>
          </a:ln>
        </p:spPr>
      </p:sp>
      <p:pic>
        <p:nvPicPr>
          <p:cNvPr name="Picture 8" id="8"/>
          <p:cNvPicPr>
            <a:picLocks noChangeAspect="true"/>
          </p:cNvPicPr>
          <p:nvPr/>
        </p:nvPicPr>
        <p:blipFill>
          <a:blip r:embed="rId7"/>
          <a:srcRect l="0" t="0" r="0" b="0"/>
          <a:stretch>
            <a:fillRect/>
          </a:stretch>
        </p:blipFill>
        <p:spPr>
          <a:xfrm flipH="false" flipV="false" rot="-712722">
            <a:off x="11100489" y="3105573"/>
            <a:ext cx="1324382" cy="231767"/>
          </a:xfrm>
          <a:prstGeom prst="rect">
            <a:avLst/>
          </a:prstGeom>
        </p:spPr>
      </p:pic>
      <p:sp>
        <p:nvSpPr>
          <p:cNvPr name="TextBox 9" id="9"/>
          <p:cNvSpPr txBox="true"/>
          <p:nvPr/>
        </p:nvSpPr>
        <p:spPr>
          <a:xfrm rot="0">
            <a:off x="7957760" y="3423539"/>
            <a:ext cx="4476784" cy="772795"/>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metoda </a:t>
            </a:r>
            <a:r>
              <a:rPr lang="en-US" sz="2199">
                <a:solidFill>
                  <a:srgbClr val="38B6FF"/>
                </a:solidFill>
                <a:latin typeface="Emblema One"/>
              </a:rPr>
              <a:t>loc()</a:t>
            </a:r>
            <a:r>
              <a:rPr lang="en-US" sz="2199">
                <a:solidFill>
                  <a:srgbClr val="FFFFFF"/>
                </a:solidFill>
                <a:latin typeface="Emblema One"/>
              </a:rPr>
              <a:t> działa z nazwami indeksów</a:t>
            </a:r>
          </a:p>
        </p:txBody>
      </p:sp>
      <p:sp>
        <p:nvSpPr>
          <p:cNvPr name="TextBox 10" id="10"/>
          <p:cNvSpPr txBox="true"/>
          <p:nvPr/>
        </p:nvSpPr>
        <p:spPr>
          <a:xfrm rot="0">
            <a:off x="8125937" y="8395059"/>
            <a:ext cx="4476784" cy="1553845"/>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metoda </a:t>
            </a:r>
            <a:r>
              <a:rPr lang="en-US" sz="2199">
                <a:solidFill>
                  <a:srgbClr val="38B6FF"/>
                </a:solidFill>
                <a:latin typeface="Emblema One"/>
              </a:rPr>
              <a:t>iloc()</a:t>
            </a:r>
            <a:r>
              <a:rPr lang="en-US" sz="2199">
                <a:solidFill>
                  <a:srgbClr val="FFFFFF"/>
                </a:solidFill>
                <a:latin typeface="Emblema One"/>
              </a:rPr>
              <a:t> przyjmuje jako argumenty integer określające pozycje danych</a:t>
            </a:r>
          </a:p>
        </p:txBody>
      </p:sp>
      <p:pic>
        <p:nvPicPr>
          <p:cNvPr name="Picture 11" id="11"/>
          <p:cNvPicPr>
            <a:picLocks noChangeAspect="true"/>
          </p:cNvPicPr>
          <p:nvPr/>
        </p:nvPicPr>
        <p:blipFill>
          <a:blip r:embed="rId7"/>
          <a:srcRect l="0" t="0" r="0" b="0"/>
          <a:stretch>
            <a:fillRect/>
          </a:stretch>
        </p:blipFill>
        <p:spPr>
          <a:xfrm flipH="false" flipV="false" rot="-712722">
            <a:off x="11100489" y="8012729"/>
            <a:ext cx="1324382" cy="231767"/>
          </a:xfrm>
          <a:prstGeom prst="rect">
            <a:avLst/>
          </a:prstGeom>
        </p:spPr>
      </p:pic>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094169">
            <a:off x="-2768217" y="5870308"/>
            <a:ext cx="6176663" cy="5906434"/>
          </a:xfrm>
          <a:custGeom>
            <a:avLst/>
            <a:gdLst/>
            <a:ahLst/>
            <a:cxnLst/>
            <a:rect r="r" b="b" t="t" l="l"/>
            <a:pathLst>
              <a:path h="5906434" w="6176663">
                <a:moveTo>
                  <a:pt x="0" y="0"/>
                </a:moveTo>
                <a:lnTo>
                  <a:pt x="6176663" y="0"/>
                </a:lnTo>
                <a:lnTo>
                  <a:pt x="6176663" y="5906433"/>
                </a:lnTo>
                <a:lnTo>
                  <a:pt x="0" y="5906433"/>
                </a:lnTo>
                <a:lnTo>
                  <a:pt x="0" y="0"/>
                </a:lnTo>
                <a:close/>
              </a:path>
            </a:pathLst>
          </a:custGeom>
          <a:blipFill>
            <a:blip r:embed="rId2"/>
            <a:stretch>
              <a:fillRect l="0" t="0" r="0" b="0"/>
            </a:stretch>
          </a:blipFill>
        </p:spPr>
      </p:sp>
      <p:sp>
        <p:nvSpPr>
          <p:cNvPr name="Freeform 3" id="3"/>
          <p:cNvSpPr/>
          <p:nvPr/>
        </p:nvSpPr>
        <p:spPr>
          <a:xfrm flipH="false" flipV="false" rot="9440951">
            <a:off x="-957979" y="335262"/>
            <a:ext cx="2207918" cy="2092002"/>
          </a:xfrm>
          <a:custGeom>
            <a:avLst/>
            <a:gdLst/>
            <a:ahLst/>
            <a:cxnLst/>
            <a:rect r="r" b="b" t="t" l="l"/>
            <a:pathLst>
              <a:path h="2092002" w="2207918">
                <a:moveTo>
                  <a:pt x="0" y="0"/>
                </a:moveTo>
                <a:lnTo>
                  <a:pt x="2207919" y="0"/>
                </a:lnTo>
                <a:lnTo>
                  <a:pt x="2207919" y="2092002"/>
                </a:lnTo>
                <a:lnTo>
                  <a:pt x="0" y="2092002"/>
                </a:lnTo>
                <a:lnTo>
                  <a:pt x="0" y="0"/>
                </a:lnTo>
                <a:close/>
              </a:path>
            </a:pathLst>
          </a:custGeom>
          <a:blipFill>
            <a:blip r:embed="rId3">
              <a:alphaModFix amt="46000"/>
            </a:blip>
            <a:stretch>
              <a:fillRect l="0" t="0" r="0" b="0"/>
            </a:stretch>
          </a:blipFill>
        </p:spPr>
      </p:sp>
      <p:grpSp>
        <p:nvGrpSpPr>
          <p:cNvPr name="Group 4" id="4"/>
          <p:cNvGrpSpPr/>
          <p:nvPr/>
        </p:nvGrpSpPr>
        <p:grpSpPr>
          <a:xfrm rot="0">
            <a:off x="274193" y="201797"/>
            <a:ext cx="16285299" cy="826903"/>
            <a:chOff x="0" y="0"/>
            <a:chExt cx="21713732" cy="1102537"/>
          </a:xfrm>
        </p:grpSpPr>
        <p:sp>
          <p:nvSpPr>
            <p:cNvPr name="AutoShape 5" id="5"/>
            <p:cNvSpPr/>
            <p:nvPr/>
          </p:nvSpPr>
          <p:spPr>
            <a:xfrm>
              <a:off x="0" y="1077137"/>
              <a:ext cx="13769146" cy="0"/>
            </a:xfrm>
            <a:prstGeom prst="line">
              <a:avLst/>
            </a:prstGeom>
            <a:ln cap="flat" w="50800">
              <a:solidFill>
                <a:srgbClr val="FFFFFF"/>
              </a:solidFill>
              <a:prstDash val="solid"/>
              <a:headEnd type="none" len="sm" w="sm"/>
              <a:tailEnd type="none" len="sm" w="sm"/>
            </a:ln>
          </p:spPr>
        </p:sp>
        <p:sp>
          <p:nvSpPr>
            <p:cNvPr name="TextBox 6" id="6"/>
            <p:cNvSpPr txBox="true"/>
            <p:nvPr/>
          </p:nvSpPr>
          <p:spPr>
            <a:xfrm rot="0">
              <a:off x="0" y="-85725"/>
              <a:ext cx="21713732" cy="93408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Pandas - Sorting and Ranking</a:t>
              </a:r>
            </a:p>
          </p:txBody>
        </p:sp>
      </p:grpSp>
      <p:sp>
        <p:nvSpPr>
          <p:cNvPr name="Freeform 7" id="7"/>
          <p:cNvSpPr/>
          <p:nvPr/>
        </p:nvSpPr>
        <p:spPr>
          <a:xfrm flipH="false" flipV="false" rot="0">
            <a:off x="9144000" y="1156295"/>
            <a:ext cx="8938631" cy="9002251"/>
          </a:xfrm>
          <a:custGeom>
            <a:avLst/>
            <a:gdLst/>
            <a:ahLst/>
            <a:cxnLst/>
            <a:rect r="r" b="b" t="t" l="l"/>
            <a:pathLst>
              <a:path h="9002251" w="8938631">
                <a:moveTo>
                  <a:pt x="0" y="0"/>
                </a:moveTo>
                <a:lnTo>
                  <a:pt x="8938631" y="0"/>
                </a:lnTo>
                <a:lnTo>
                  <a:pt x="8938631" y="9002251"/>
                </a:lnTo>
                <a:lnTo>
                  <a:pt x="0" y="9002251"/>
                </a:lnTo>
                <a:lnTo>
                  <a:pt x="0" y="0"/>
                </a:lnTo>
                <a:close/>
              </a:path>
            </a:pathLst>
          </a:custGeom>
          <a:blipFill>
            <a:blip r:embed="rId4"/>
            <a:stretch>
              <a:fillRect l="0" t="0" r="0" b="0"/>
            </a:stretch>
          </a:blipFill>
          <a:ln w="38100" cap="sq">
            <a:solidFill>
              <a:srgbClr val="FFFFFF"/>
            </a:solidFill>
            <a:prstDash val="solid"/>
            <a:miter/>
          </a:ln>
        </p:spPr>
      </p:sp>
      <p:sp>
        <p:nvSpPr>
          <p:cNvPr name="TextBox 8" id="8"/>
          <p:cNvSpPr txBox="true"/>
          <p:nvPr/>
        </p:nvSpPr>
        <p:spPr>
          <a:xfrm rot="0">
            <a:off x="320115" y="1108670"/>
            <a:ext cx="10083684" cy="166306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Sortowania struktur danych według wybranych kryteriów jest kolejną wbudowaną w </a:t>
            </a:r>
            <a:r>
              <a:rPr lang="en-US" sz="2400">
                <a:solidFill>
                  <a:srgbClr val="38B6FF"/>
                </a:solidFill>
                <a:latin typeface="Emblema One"/>
              </a:rPr>
              <a:t>Pandas</a:t>
            </a:r>
            <a:r>
              <a:rPr lang="en-US" sz="2400">
                <a:solidFill>
                  <a:srgbClr val="FFFFFF"/>
                </a:solidFill>
                <a:latin typeface="Emblema One"/>
              </a:rPr>
              <a:t> funkcjonalnością. Np: użycie funkcji </a:t>
            </a:r>
            <a:r>
              <a:rPr lang="en-US" sz="2400">
                <a:solidFill>
                  <a:srgbClr val="38B6FF"/>
                </a:solidFill>
                <a:latin typeface="Emblema One"/>
              </a:rPr>
              <a:t>sort_index()</a:t>
            </a:r>
            <a:r>
              <a:rPr lang="en-US" sz="2400">
                <a:solidFill>
                  <a:srgbClr val="FFFFFF"/>
                </a:solidFill>
                <a:latin typeface="Emblema One"/>
              </a:rPr>
              <a:t> sortuje dane indeksów alfabetycznie.</a:t>
            </a:r>
          </a:p>
        </p:txBody>
      </p:sp>
      <p:pic>
        <p:nvPicPr>
          <p:cNvPr name="Picture 9" id="9"/>
          <p:cNvPicPr>
            <a:picLocks noChangeAspect="true"/>
          </p:cNvPicPr>
          <p:nvPr/>
        </p:nvPicPr>
        <p:blipFill>
          <a:blip r:embed="rId5"/>
          <a:srcRect l="0" t="0" r="0" b="0"/>
          <a:stretch>
            <a:fillRect/>
          </a:stretch>
        </p:blipFill>
        <p:spPr>
          <a:xfrm flipH="false" flipV="false" rot="0">
            <a:off x="7743998" y="8858004"/>
            <a:ext cx="1400002" cy="273000"/>
          </a:xfrm>
          <a:prstGeom prst="rect">
            <a:avLst/>
          </a:prstGeom>
        </p:spPr>
      </p:pic>
      <p:sp>
        <p:nvSpPr>
          <p:cNvPr name="TextBox 10" id="10"/>
          <p:cNvSpPr txBox="true"/>
          <p:nvPr/>
        </p:nvSpPr>
        <p:spPr>
          <a:xfrm rot="0">
            <a:off x="1028700" y="8389031"/>
            <a:ext cx="6756648" cy="1163320"/>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Domyślnie indeksu sortowane są rosnąco (czyli w tym wypadku zgodnie z alfabetem)</a:t>
            </a:r>
          </a:p>
        </p:txBody>
      </p:sp>
      <p:pic>
        <p:nvPicPr>
          <p:cNvPr name="Picture 11" id="11"/>
          <p:cNvPicPr>
            <a:picLocks noChangeAspect="true"/>
          </p:cNvPicPr>
          <p:nvPr/>
        </p:nvPicPr>
        <p:blipFill>
          <a:blip r:embed="rId5"/>
          <a:srcRect l="0" t="0" r="0" b="0"/>
          <a:stretch>
            <a:fillRect/>
          </a:stretch>
        </p:blipFill>
        <p:spPr>
          <a:xfrm flipH="false" flipV="false" rot="0">
            <a:off x="7743998" y="6270488"/>
            <a:ext cx="1400002" cy="273000"/>
          </a:xfrm>
          <a:prstGeom prst="rect">
            <a:avLst/>
          </a:prstGeom>
        </p:spPr>
      </p:pic>
      <p:sp>
        <p:nvSpPr>
          <p:cNvPr name="TextBox 12" id="12"/>
          <p:cNvSpPr txBox="true"/>
          <p:nvPr/>
        </p:nvSpPr>
        <p:spPr>
          <a:xfrm rot="0">
            <a:off x="2946067" y="5742754"/>
            <a:ext cx="5036897" cy="1163320"/>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Dla </a:t>
            </a:r>
            <a:r>
              <a:rPr lang="en-US" sz="2199">
                <a:solidFill>
                  <a:srgbClr val="38B6FF"/>
                </a:solidFill>
                <a:latin typeface="Emblema One"/>
              </a:rPr>
              <a:t>DataFrame </a:t>
            </a:r>
            <a:r>
              <a:rPr lang="en-US" sz="2199">
                <a:solidFill>
                  <a:srgbClr val="FFFFFF"/>
                </a:solidFill>
                <a:latin typeface="Emblema One"/>
              </a:rPr>
              <a:t>może wybrać, dla której osi chcemy zastosować sortowanie</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199663">
            <a:off x="4158692" y="-4579684"/>
            <a:ext cx="9366851" cy="8957051"/>
          </a:xfrm>
          <a:custGeom>
            <a:avLst/>
            <a:gdLst/>
            <a:ahLst/>
            <a:cxnLst/>
            <a:rect r="r" b="b" t="t" l="l"/>
            <a:pathLst>
              <a:path h="8957051" w="9366851">
                <a:moveTo>
                  <a:pt x="0" y="0"/>
                </a:moveTo>
                <a:lnTo>
                  <a:pt x="9366851" y="0"/>
                </a:lnTo>
                <a:lnTo>
                  <a:pt x="9366851" y="8957051"/>
                </a:lnTo>
                <a:lnTo>
                  <a:pt x="0" y="8957051"/>
                </a:lnTo>
                <a:lnTo>
                  <a:pt x="0" y="0"/>
                </a:lnTo>
                <a:close/>
              </a:path>
            </a:pathLst>
          </a:custGeom>
          <a:blipFill>
            <a:blip r:embed="rId2">
              <a:alphaModFix amt="71000"/>
            </a:blip>
            <a:stretch>
              <a:fillRect l="0" t="0" r="0" b="0"/>
            </a:stretch>
          </a:blipFill>
        </p:spPr>
      </p:sp>
      <p:sp>
        <p:nvSpPr>
          <p:cNvPr name="Freeform 3" id="3"/>
          <p:cNvSpPr/>
          <p:nvPr/>
        </p:nvSpPr>
        <p:spPr>
          <a:xfrm flipH="false" flipV="false" rot="-2715964">
            <a:off x="15663996" y="2147971"/>
            <a:ext cx="2207918" cy="2092002"/>
          </a:xfrm>
          <a:custGeom>
            <a:avLst/>
            <a:gdLst/>
            <a:ahLst/>
            <a:cxnLst/>
            <a:rect r="r" b="b" t="t" l="l"/>
            <a:pathLst>
              <a:path h="2092002" w="2207918">
                <a:moveTo>
                  <a:pt x="0" y="0"/>
                </a:moveTo>
                <a:lnTo>
                  <a:pt x="2207918" y="0"/>
                </a:lnTo>
                <a:lnTo>
                  <a:pt x="2207918" y="2092002"/>
                </a:lnTo>
                <a:lnTo>
                  <a:pt x="0" y="2092002"/>
                </a:lnTo>
                <a:lnTo>
                  <a:pt x="0" y="0"/>
                </a:lnTo>
                <a:close/>
              </a:path>
            </a:pathLst>
          </a:custGeom>
          <a:blipFill>
            <a:blip r:embed="rId3"/>
            <a:stretch>
              <a:fillRect l="0" t="0" r="0" b="0"/>
            </a:stretch>
          </a:blipFill>
        </p:spPr>
      </p:sp>
      <p:sp>
        <p:nvSpPr>
          <p:cNvPr name="Freeform 4" id="4"/>
          <p:cNvSpPr/>
          <p:nvPr/>
        </p:nvSpPr>
        <p:spPr>
          <a:xfrm flipH="false" flipV="false" rot="-394911">
            <a:off x="16125490" y="7311630"/>
            <a:ext cx="5163362" cy="4892285"/>
          </a:xfrm>
          <a:custGeom>
            <a:avLst/>
            <a:gdLst/>
            <a:ahLst/>
            <a:cxnLst/>
            <a:rect r="r" b="b" t="t" l="l"/>
            <a:pathLst>
              <a:path h="4892285" w="5163362">
                <a:moveTo>
                  <a:pt x="0" y="0"/>
                </a:moveTo>
                <a:lnTo>
                  <a:pt x="5163361" y="0"/>
                </a:lnTo>
                <a:lnTo>
                  <a:pt x="5163361" y="4892285"/>
                </a:lnTo>
                <a:lnTo>
                  <a:pt x="0" y="4892285"/>
                </a:lnTo>
                <a:lnTo>
                  <a:pt x="0" y="0"/>
                </a:lnTo>
                <a:close/>
              </a:path>
            </a:pathLst>
          </a:custGeom>
          <a:blipFill>
            <a:blip r:embed="rId3"/>
            <a:stretch>
              <a:fillRect l="0" t="0" r="0" b="0"/>
            </a:stretch>
          </a:blipFill>
        </p:spPr>
      </p:sp>
      <p:sp>
        <p:nvSpPr>
          <p:cNvPr name="Freeform 5" id="5"/>
          <p:cNvSpPr/>
          <p:nvPr/>
        </p:nvSpPr>
        <p:spPr>
          <a:xfrm flipH="false" flipV="false" rot="0">
            <a:off x="194189" y="1487542"/>
            <a:ext cx="7804109" cy="6552818"/>
          </a:xfrm>
          <a:custGeom>
            <a:avLst/>
            <a:gdLst/>
            <a:ahLst/>
            <a:cxnLst/>
            <a:rect r="r" b="b" t="t" l="l"/>
            <a:pathLst>
              <a:path h="6552818" w="7804109">
                <a:moveTo>
                  <a:pt x="0" y="0"/>
                </a:moveTo>
                <a:lnTo>
                  <a:pt x="7804109" y="0"/>
                </a:lnTo>
                <a:lnTo>
                  <a:pt x="7804109" y="6552817"/>
                </a:lnTo>
                <a:lnTo>
                  <a:pt x="0" y="6552817"/>
                </a:lnTo>
                <a:lnTo>
                  <a:pt x="0" y="0"/>
                </a:lnTo>
                <a:close/>
              </a:path>
            </a:pathLst>
          </a:custGeom>
          <a:blipFill>
            <a:blip r:embed="rId4"/>
            <a:stretch>
              <a:fillRect l="0" t="0" r="0" b="0"/>
            </a:stretch>
          </a:blipFill>
        </p:spPr>
      </p:sp>
      <p:pic>
        <p:nvPicPr>
          <p:cNvPr name="Picture 6" id="6"/>
          <p:cNvPicPr>
            <a:picLocks noChangeAspect="true"/>
          </p:cNvPicPr>
          <p:nvPr/>
        </p:nvPicPr>
        <p:blipFill>
          <a:blip r:embed="rId5"/>
          <a:srcRect l="0" t="0" r="0" b="0"/>
          <a:stretch>
            <a:fillRect/>
          </a:stretch>
        </p:blipFill>
        <p:spPr>
          <a:xfrm flipH="false" flipV="false" rot="-6469842">
            <a:off x="2867257" y="5496501"/>
            <a:ext cx="2457973" cy="2642982"/>
          </a:xfrm>
          <a:prstGeom prst="rect">
            <a:avLst/>
          </a:prstGeom>
        </p:spPr>
      </p:pic>
      <p:sp>
        <p:nvSpPr>
          <p:cNvPr name="Freeform 7" id="7"/>
          <p:cNvSpPr/>
          <p:nvPr/>
        </p:nvSpPr>
        <p:spPr>
          <a:xfrm flipH="false" flipV="false" rot="0">
            <a:off x="11343197" y="1133529"/>
            <a:ext cx="6688181" cy="8885726"/>
          </a:xfrm>
          <a:custGeom>
            <a:avLst/>
            <a:gdLst/>
            <a:ahLst/>
            <a:cxnLst/>
            <a:rect r="r" b="b" t="t" l="l"/>
            <a:pathLst>
              <a:path h="8885726" w="6688181">
                <a:moveTo>
                  <a:pt x="0" y="0"/>
                </a:moveTo>
                <a:lnTo>
                  <a:pt x="6688181" y="0"/>
                </a:lnTo>
                <a:lnTo>
                  <a:pt x="6688181" y="8885727"/>
                </a:lnTo>
                <a:lnTo>
                  <a:pt x="0" y="8885727"/>
                </a:lnTo>
                <a:lnTo>
                  <a:pt x="0" y="0"/>
                </a:lnTo>
                <a:close/>
              </a:path>
            </a:pathLst>
          </a:custGeom>
          <a:blipFill>
            <a:blip r:embed="rId6"/>
            <a:stretch>
              <a:fillRect l="0" t="0" r="0" b="0"/>
            </a:stretch>
          </a:blipFill>
          <a:ln w="38100" cap="sq">
            <a:solidFill>
              <a:srgbClr val="FFFFFF"/>
            </a:solidFill>
            <a:prstDash val="solid"/>
            <a:miter/>
          </a:ln>
        </p:spPr>
      </p:sp>
      <p:sp>
        <p:nvSpPr>
          <p:cNvPr name="TextBox 8" id="8"/>
          <p:cNvSpPr txBox="true"/>
          <p:nvPr/>
        </p:nvSpPr>
        <p:spPr>
          <a:xfrm rot="0">
            <a:off x="194189" y="121536"/>
            <a:ext cx="8647928" cy="124396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Dzięki metodzie </a:t>
            </a:r>
            <a:r>
              <a:rPr lang="en-US" sz="2400">
                <a:solidFill>
                  <a:srgbClr val="38B6FF"/>
                </a:solidFill>
                <a:latin typeface="Emblema One"/>
              </a:rPr>
              <a:t>sort_values()</a:t>
            </a:r>
            <a:r>
              <a:rPr lang="en-US" sz="2400">
                <a:solidFill>
                  <a:srgbClr val="FFFFFF"/>
                </a:solidFill>
                <a:latin typeface="Emblema One"/>
              </a:rPr>
              <a:t> możliwe jest sortowanie biorąc pod uwagę wartości zawarte w </a:t>
            </a:r>
            <a:r>
              <a:rPr lang="en-US" sz="2400">
                <a:solidFill>
                  <a:srgbClr val="38B6FF"/>
                </a:solidFill>
                <a:latin typeface="Emblema One"/>
              </a:rPr>
              <a:t>Series</a:t>
            </a:r>
            <a:r>
              <a:rPr lang="en-US" sz="2400">
                <a:solidFill>
                  <a:srgbClr val="FFFFFF"/>
                </a:solidFill>
                <a:latin typeface="Emblema One"/>
              </a:rPr>
              <a:t> lub </a:t>
            </a:r>
            <a:r>
              <a:rPr lang="en-US" sz="2400">
                <a:solidFill>
                  <a:srgbClr val="38B6FF"/>
                </a:solidFill>
                <a:latin typeface="Emblema One"/>
              </a:rPr>
              <a:t>DataFrame</a:t>
            </a:r>
          </a:p>
        </p:txBody>
      </p:sp>
      <p:sp>
        <p:nvSpPr>
          <p:cNvPr name="TextBox 9" id="9"/>
          <p:cNvSpPr txBox="true"/>
          <p:nvPr/>
        </p:nvSpPr>
        <p:spPr>
          <a:xfrm rot="0">
            <a:off x="600159" y="8344967"/>
            <a:ext cx="5536391" cy="1163320"/>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aby sortować </a:t>
            </a:r>
            <a:r>
              <a:rPr lang="en-US" sz="2199">
                <a:solidFill>
                  <a:srgbClr val="38B6FF"/>
                </a:solidFill>
                <a:latin typeface="Emblema One"/>
              </a:rPr>
              <a:t>DataFrame</a:t>
            </a:r>
            <a:r>
              <a:rPr lang="en-US" sz="2199">
                <a:solidFill>
                  <a:srgbClr val="FFFFFF"/>
                </a:solidFill>
                <a:latin typeface="Emblema One"/>
              </a:rPr>
              <a:t> po wartościach konieczne jest określenie kolumn</a:t>
            </a:r>
          </a:p>
        </p:txBody>
      </p:sp>
      <p:sp>
        <p:nvSpPr>
          <p:cNvPr name="TextBox 10" id="10"/>
          <p:cNvSpPr txBox="true"/>
          <p:nvPr/>
        </p:nvSpPr>
        <p:spPr>
          <a:xfrm rot="0">
            <a:off x="9640072" y="203835"/>
            <a:ext cx="8647928" cy="82486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Ranking jest bardzo podobny do </a:t>
            </a:r>
            <a:r>
              <a:rPr lang="en-US" sz="2400">
                <a:solidFill>
                  <a:srgbClr val="38B6FF"/>
                </a:solidFill>
                <a:latin typeface="Emblema One"/>
              </a:rPr>
              <a:t>indirect sort </a:t>
            </a:r>
            <a:r>
              <a:rPr lang="en-US" sz="2400">
                <a:solidFill>
                  <a:srgbClr val="FFFFFF"/>
                </a:solidFill>
                <a:latin typeface="Emblema One"/>
              </a:rPr>
              <a:t>wprowadzonego w </a:t>
            </a:r>
            <a:r>
              <a:rPr lang="en-US" sz="2400">
                <a:solidFill>
                  <a:srgbClr val="38B6FF"/>
                </a:solidFill>
                <a:latin typeface="Emblema One"/>
              </a:rPr>
              <a:t>NumPy</a:t>
            </a:r>
          </a:p>
        </p:txBody>
      </p:sp>
      <p:pic>
        <p:nvPicPr>
          <p:cNvPr name="Picture 11" id="11"/>
          <p:cNvPicPr>
            <a:picLocks noChangeAspect="true"/>
          </p:cNvPicPr>
          <p:nvPr/>
        </p:nvPicPr>
        <p:blipFill>
          <a:blip r:embed="rId7"/>
          <a:srcRect l="0" t="0" r="0" b="0"/>
          <a:stretch>
            <a:fillRect/>
          </a:stretch>
        </p:blipFill>
        <p:spPr>
          <a:xfrm flipH="false" flipV="false" rot="-712722">
            <a:off x="10009141" y="4115335"/>
            <a:ext cx="1324382" cy="231767"/>
          </a:xfrm>
          <a:prstGeom prst="rect">
            <a:avLst/>
          </a:prstGeom>
        </p:spPr>
      </p:pic>
      <p:sp>
        <p:nvSpPr>
          <p:cNvPr name="TextBox 12" id="12"/>
          <p:cNvSpPr txBox="true"/>
          <p:nvPr/>
        </p:nvSpPr>
        <p:spPr>
          <a:xfrm rot="0">
            <a:off x="8185052" y="4433301"/>
            <a:ext cx="3158144" cy="1553845"/>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przypisywanie rang zgodnie z kolejnością występowania</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4494633">
            <a:off x="7828277" y="9031944"/>
            <a:ext cx="2604581" cy="2467841"/>
          </a:xfrm>
          <a:custGeom>
            <a:avLst/>
            <a:gdLst/>
            <a:ahLst/>
            <a:cxnLst/>
            <a:rect r="r" b="b" t="t" l="l"/>
            <a:pathLst>
              <a:path h="2467841" w="2604581">
                <a:moveTo>
                  <a:pt x="0" y="0"/>
                </a:moveTo>
                <a:lnTo>
                  <a:pt x="2604581" y="0"/>
                </a:lnTo>
                <a:lnTo>
                  <a:pt x="2604581" y="2467841"/>
                </a:lnTo>
                <a:lnTo>
                  <a:pt x="0" y="2467841"/>
                </a:lnTo>
                <a:lnTo>
                  <a:pt x="0" y="0"/>
                </a:lnTo>
                <a:close/>
              </a:path>
            </a:pathLst>
          </a:custGeom>
          <a:blipFill>
            <a:blip r:embed="rId2">
              <a:alphaModFix amt="50000"/>
            </a:blip>
            <a:stretch>
              <a:fillRect l="0" t="0" r="0" b="0"/>
            </a:stretch>
          </a:blipFill>
        </p:spPr>
      </p:sp>
      <p:sp>
        <p:nvSpPr>
          <p:cNvPr name="Freeform 3" id="3"/>
          <p:cNvSpPr/>
          <p:nvPr/>
        </p:nvSpPr>
        <p:spPr>
          <a:xfrm flipH="false" flipV="false" rot="-9088749">
            <a:off x="1631143" y="-2578373"/>
            <a:ext cx="3903561" cy="3698625"/>
          </a:xfrm>
          <a:custGeom>
            <a:avLst/>
            <a:gdLst/>
            <a:ahLst/>
            <a:cxnLst/>
            <a:rect r="r" b="b" t="t" l="l"/>
            <a:pathLst>
              <a:path h="3698625" w="3903561">
                <a:moveTo>
                  <a:pt x="0" y="0"/>
                </a:moveTo>
                <a:lnTo>
                  <a:pt x="3903562" y="0"/>
                </a:lnTo>
                <a:lnTo>
                  <a:pt x="3903562" y="3698625"/>
                </a:lnTo>
                <a:lnTo>
                  <a:pt x="0" y="3698625"/>
                </a:lnTo>
                <a:lnTo>
                  <a:pt x="0" y="0"/>
                </a:lnTo>
                <a:close/>
              </a:path>
            </a:pathLst>
          </a:custGeom>
          <a:blipFill>
            <a:blip r:embed="rId2">
              <a:alphaModFix amt="65999"/>
            </a:blip>
            <a:stretch>
              <a:fillRect l="0" t="0" r="0" b="0"/>
            </a:stretch>
          </a:blipFill>
        </p:spPr>
      </p:sp>
      <p:sp>
        <p:nvSpPr>
          <p:cNvPr name="Freeform 4" id="4"/>
          <p:cNvSpPr/>
          <p:nvPr/>
        </p:nvSpPr>
        <p:spPr>
          <a:xfrm flipH="false" flipV="false" rot="313119">
            <a:off x="-3109196" y="4175850"/>
            <a:ext cx="8275792" cy="7913726"/>
          </a:xfrm>
          <a:custGeom>
            <a:avLst/>
            <a:gdLst/>
            <a:ahLst/>
            <a:cxnLst/>
            <a:rect r="r" b="b" t="t" l="l"/>
            <a:pathLst>
              <a:path h="7913726" w="8275792">
                <a:moveTo>
                  <a:pt x="0" y="0"/>
                </a:moveTo>
                <a:lnTo>
                  <a:pt x="8275792" y="0"/>
                </a:lnTo>
                <a:lnTo>
                  <a:pt x="8275792" y="7913726"/>
                </a:lnTo>
                <a:lnTo>
                  <a:pt x="0" y="7913726"/>
                </a:lnTo>
                <a:lnTo>
                  <a:pt x="0" y="0"/>
                </a:lnTo>
                <a:close/>
              </a:path>
            </a:pathLst>
          </a:custGeom>
          <a:blipFill>
            <a:blip r:embed="rId3">
              <a:alphaModFix amt="57000"/>
            </a:blip>
            <a:stretch>
              <a:fillRect l="0" t="0" r="0" b="0"/>
            </a:stretch>
          </a:blipFill>
        </p:spPr>
      </p:sp>
      <p:sp>
        <p:nvSpPr>
          <p:cNvPr name="Freeform 5" id="5"/>
          <p:cNvSpPr/>
          <p:nvPr/>
        </p:nvSpPr>
        <p:spPr>
          <a:xfrm flipH="false" flipV="false" rot="965189">
            <a:off x="11239029" y="-3141539"/>
            <a:ext cx="7824542" cy="6963843"/>
          </a:xfrm>
          <a:custGeom>
            <a:avLst/>
            <a:gdLst/>
            <a:ahLst/>
            <a:cxnLst/>
            <a:rect r="r" b="b" t="t" l="l"/>
            <a:pathLst>
              <a:path h="6963843" w="7824542">
                <a:moveTo>
                  <a:pt x="0" y="0"/>
                </a:moveTo>
                <a:lnTo>
                  <a:pt x="7824542" y="0"/>
                </a:lnTo>
                <a:lnTo>
                  <a:pt x="7824542" y="6963842"/>
                </a:lnTo>
                <a:lnTo>
                  <a:pt x="0" y="6963842"/>
                </a:lnTo>
                <a:lnTo>
                  <a:pt x="0" y="0"/>
                </a:lnTo>
                <a:close/>
              </a:path>
            </a:pathLst>
          </a:custGeom>
          <a:blipFill>
            <a:blip r:embed="rId4">
              <a:alphaModFix amt="60000"/>
            </a:blip>
            <a:stretch>
              <a:fillRect l="0" t="0" r="0" b="0"/>
            </a:stretch>
          </a:blipFill>
        </p:spPr>
      </p:sp>
      <p:sp>
        <p:nvSpPr>
          <p:cNvPr name="Freeform 6" id="6"/>
          <p:cNvSpPr/>
          <p:nvPr/>
        </p:nvSpPr>
        <p:spPr>
          <a:xfrm flipH="false" flipV="false" rot="1207755">
            <a:off x="13218087" y="5225672"/>
            <a:ext cx="6135171" cy="7102948"/>
          </a:xfrm>
          <a:custGeom>
            <a:avLst/>
            <a:gdLst/>
            <a:ahLst/>
            <a:cxnLst/>
            <a:rect r="r" b="b" t="t" l="l"/>
            <a:pathLst>
              <a:path h="7102948" w="6135171">
                <a:moveTo>
                  <a:pt x="0" y="0"/>
                </a:moveTo>
                <a:lnTo>
                  <a:pt x="6135171" y="0"/>
                </a:lnTo>
                <a:lnTo>
                  <a:pt x="6135171" y="7102948"/>
                </a:lnTo>
                <a:lnTo>
                  <a:pt x="0" y="7102948"/>
                </a:lnTo>
                <a:lnTo>
                  <a:pt x="0" y="0"/>
                </a:lnTo>
                <a:close/>
              </a:path>
            </a:pathLst>
          </a:custGeom>
          <a:blipFill>
            <a:blip r:embed="rId5"/>
            <a:stretch>
              <a:fillRect l="0" t="0" r="0" b="0"/>
            </a:stretch>
          </a:blipFill>
        </p:spPr>
      </p:sp>
      <p:grpSp>
        <p:nvGrpSpPr>
          <p:cNvPr name="Group 7" id="7"/>
          <p:cNvGrpSpPr/>
          <p:nvPr/>
        </p:nvGrpSpPr>
        <p:grpSpPr>
          <a:xfrm rot="0">
            <a:off x="274193" y="201797"/>
            <a:ext cx="18013807" cy="826903"/>
            <a:chOff x="0" y="0"/>
            <a:chExt cx="24018409" cy="1102537"/>
          </a:xfrm>
        </p:grpSpPr>
        <p:sp>
          <p:nvSpPr>
            <p:cNvPr name="AutoShape 8" id="8"/>
            <p:cNvSpPr/>
            <p:nvPr/>
          </p:nvSpPr>
          <p:spPr>
            <a:xfrm>
              <a:off x="0" y="1077137"/>
              <a:ext cx="15230592" cy="0"/>
            </a:xfrm>
            <a:prstGeom prst="line">
              <a:avLst/>
            </a:prstGeom>
            <a:ln cap="flat" w="50800">
              <a:solidFill>
                <a:srgbClr val="FFFFFF"/>
              </a:solidFill>
              <a:prstDash val="solid"/>
              <a:headEnd type="none" len="sm" w="sm"/>
              <a:tailEnd type="none" len="sm" w="sm"/>
            </a:ln>
          </p:spPr>
        </p:sp>
        <p:sp>
          <p:nvSpPr>
            <p:cNvPr name="TextBox 9" id="9"/>
            <p:cNvSpPr txBox="true"/>
            <p:nvPr/>
          </p:nvSpPr>
          <p:spPr>
            <a:xfrm rot="0">
              <a:off x="0" y="-85725"/>
              <a:ext cx="24018409" cy="93408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Pandas - Unique Values, Value Counts, Membership</a:t>
              </a:r>
            </a:p>
          </p:txBody>
        </p:sp>
      </p:grpSp>
      <p:sp>
        <p:nvSpPr>
          <p:cNvPr name="Freeform 10" id="10"/>
          <p:cNvSpPr/>
          <p:nvPr/>
        </p:nvSpPr>
        <p:spPr>
          <a:xfrm flipH="false" flipV="false" rot="0">
            <a:off x="145461" y="1163238"/>
            <a:ext cx="6908260" cy="8921359"/>
          </a:xfrm>
          <a:custGeom>
            <a:avLst/>
            <a:gdLst/>
            <a:ahLst/>
            <a:cxnLst/>
            <a:rect r="r" b="b" t="t" l="l"/>
            <a:pathLst>
              <a:path h="8921359" w="6908260">
                <a:moveTo>
                  <a:pt x="0" y="0"/>
                </a:moveTo>
                <a:lnTo>
                  <a:pt x="6908260" y="0"/>
                </a:lnTo>
                <a:lnTo>
                  <a:pt x="6908260" y="8921359"/>
                </a:lnTo>
                <a:lnTo>
                  <a:pt x="0" y="8921359"/>
                </a:lnTo>
                <a:lnTo>
                  <a:pt x="0" y="0"/>
                </a:lnTo>
                <a:close/>
              </a:path>
            </a:pathLst>
          </a:custGeom>
          <a:blipFill>
            <a:blip r:embed="rId6"/>
            <a:stretch>
              <a:fillRect l="0" t="0" r="0" b="0"/>
            </a:stretch>
          </a:blipFill>
          <a:ln w="38100" cap="sq">
            <a:solidFill>
              <a:srgbClr val="FFFFFF"/>
            </a:solidFill>
            <a:prstDash val="solid"/>
            <a:miter/>
          </a:ln>
        </p:spPr>
      </p:sp>
      <p:sp>
        <p:nvSpPr>
          <p:cNvPr name="Freeform 11" id="11"/>
          <p:cNvSpPr/>
          <p:nvPr/>
        </p:nvSpPr>
        <p:spPr>
          <a:xfrm flipH="false" flipV="false" rot="0">
            <a:off x="9698534" y="1163238"/>
            <a:ext cx="7701434" cy="7288857"/>
          </a:xfrm>
          <a:custGeom>
            <a:avLst/>
            <a:gdLst/>
            <a:ahLst/>
            <a:cxnLst/>
            <a:rect r="r" b="b" t="t" l="l"/>
            <a:pathLst>
              <a:path h="7288857" w="7701434">
                <a:moveTo>
                  <a:pt x="0" y="0"/>
                </a:moveTo>
                <a:lnTo>
                  <a:pt x="7701434" y="0"/>
                </a:lnTo>
                <a:lnTo>
                  <a:pt x="7701434" y="7288857"/>
                </a:lnTo>
                <a:lnTo>
                  <a:pt x="0" y="7288857"/>
                </a:lnTo>
                <a:lnTo>
                  <a:pt x="0" y="0"/>
                </a:lnTo>
                <a:close/>
              </a:path>
            </a:pathLst>
          </a:custGeom>
          <a:blipFill>
            <a:blip r:embed="rId7"/>
            <a:stretch>
              <a:fillRect l="0" t="0" r="0" b="0"/>
            </a:stretch>
          </a:blipFill>
          <a:ln w="38100" cap="sq">
            <a:solidFill>
              <a:srgbClr val="FFFFFF"/>
            </a:solidFill>
            <a:prstDash val="solid"/>
            <a:miter/>
          </a:ln>
        </p:spPr>
      </p:sp>
      <p:pic>
        <p:nvPicPr>
          <p:cNvPr name="Picture 12" id="12"/>
          <p:cNvPicPr>
            <a:picLocks noChangeAspect="true"/>
          </p:cNvPicPr>
          <p:nvPr/>
        </p:nvPicPr>
        <p:blipFill>
          <a:blip r:embed="rId8"/>
          <a:srcRect l="0" t="0" r="0" b="0"/>
          <a:stretch>
            <a:fillRect/>
          </a:stretch>
        </p:blipFill>
        <p:spPr>
          <a:xfrm flipH="false" flipV="false" rot="-6469842">
            <a:off x="14195525" y="6362209"/>
            <a:ext cx="2457973" cy="2642982"/>
          </a:xfrm>
          <a:prstGeom prst="rect">
            <a:avLst/>
          </a:prstGeom>
        </p:spPr>
      </p:pic>
      <p:sp>
        <p:nvSpPr>
          <p:cNvPr name="TextBox 13" id="13"/>
          <p:cNvSpPr txBox="true"/>
          <p:nvPr/>
        </p:nvSpPr>
        <p:spPr>
          <a:xfrm rot="0">
            <a:off x="9698534" y="9210675"/>
            <a:ext cx="8046561" cy="382270"/>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Wypełnianie brakujących danych wartościami 0</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088749">
            <a:off x="15238549" y="7531796"/>
            <a:ext cx="2440941" cy="2312792"/>
          </a:xfrm>
          <a:custGeom>
            <a:avLst/>
            <a:gdLst/>
            <a:ahLst/>
            <a:cxnLst/>
            <a:rect r="r" b="b" t="t" l="l"/>
            <a:pathLst>
              <a:path h="2312792" w="2440941">
                <a:moveTo>
                  <a:pt x="0" y="0"/>
                </a:moveTo>
                <a:lnTo>
                  <a:pt x="2440941" y="0"/>
                </a:lnTo>
                <a:lnTo>
                  <a:pt x="2440941" y="2312792"/>
                </a:lnTo>
                <a:lnTo>
                  <a:pt x="0" y="2312792"/>
                </a:lnTo>
                <a:lnTo>
                  <a:pt x="0" y="0"/>
                </a:lnTo>
                <a:close/>
              </a:path>
            </a:pathLst>
          </a:custGeom>
          <a:blipFill>
            <a:blip r:embed="rId2"/>
            <a:stretch>
              <a:fillRect l="0" t="0" r="0" b="0"/>
            </a:stretch>
          </a:blipFill>
        </p:spPr>
      </p:sp>
      <p:sp>
        <p:nvSpPr>
          <p:cNvPr name="Freeform 3" id="3"/>
          <p:cNvSpPr/>
          <p:nvPr/>
        </p:nvSpPr>
        <p:spPr>
          <a:xfrm flipH="false" flipV="false" rot="313119">
            <a:off x="13667511" y="-2216185"/>
            <a:ext cx="5583018" cy="5338761"/>
          </a:xfrm>
          <a:custGeom>
            <a:avLst/>
            <a:gdLst/>
            <a:ahLst/>
            <a:cxnLst/>
            <a:rect r="r" b="b" t="t" l="l"/>
            <a:pathLst>
              <a:path h="5338761" w="5583018">
                <a:moveTo>
                  <a:pt x="0" y="0"/>
                </a:moveTo>
                <a:lnTo>
                  <a:pt x="5583018" y="0"/>
                </a:lnTo>
                <a:lnTo>
                  <a:pt x="5583018" y="5338761"/>
                </a:lnTo>
                <a:lnTo>
                  <a:pt x="0" y="5338761"/>
                </a:lnTo>
                <a:lnTo>
                  <a:pt x="0" y="0"/>
                </a:lnTo>
                <a:close/>
              </a:path>
            </a:pathLst>
          </a:custGeom>
          <a:blipFill>
            <a:blip r:embed="rId3"/>
            <a:stretch>
              <a:fillRect l="0" t="0" r="0" b="0"/>
            </a:stretch>
          </a:blipFill>
        </p:spPr>
      </p:sp>
      <p:sp>
        <p:nvSpPr>
          <p:cNvPr name="Freeform 4" id="4"/>
          <p:cNvSpPr/>
          <p:nvPr/>
        </p:nvSpPr>
        <p:spPr>
          <a:xfrm flipH="false" flipV="false" rot="1705580">
            <a:off x="-2362671" y="6401890"/>
            <a:ext cx="7824542" cy="6963843"/>
          </a:xfrm>
          <a:custGeom>
            <a:avLst/>
            <a:gdLst/>
            <a:ahLst/>
            <a:cxnLst/>
            <a:rect r="r" b="b" t="t" l="l"/>
            <a:pathLst>
              <a:path h="6963843" w="7824542">
                <a:moveTo>
                  <a:pt x="0" y="0"/>
                </a:moveTo>
                <a:lnTo>
                  <a:pt x="7824542" y="0"/>
                </a:lnTo>
                <a:lnTo>
                  <a:pt x="7824542" y="6963843"/>
                </a:lnTo>
                <a:lnTo>
                  <a:pt x="0" y="6963843"/>
                </a:lnTo>
                <a:lnTo>
                  <a:pt x="0" y="0"/>
                </a:lnTo>
                <a:close/>
              </a:path>
            </a:pathLst>
          </a:custGeom>
          <a:blipFill>
            <a:blip r:embed="rId4"/>
            <a:stretch>
              <a:fillRect l="0" t="0" r="0" b="0"/>
            </a:stretch>
          </a:blipFill>
        </p:spPr>
      </p:sp>
      <p:sp>
        <p:nvSpPr>
          <p:cNvPr name="Freeform 5" id="5"/>
          <p:cNvSpPr/>
          <p:nvPr/>
        </p:nvSpPr>
        <p:spPr>
          <a:xfrm flipH="false" flipV="false" rot="6959566">
            <a:off x="-761750" y="523555"/>
            <a:ext cx="2895099" cy="2768439"/>
          </a:xfrm>
          <a:custGeom>
            <a:avLst/>
            <a:gdLst/>
            <a:ahLst/>
            <a:cxnLst/>
            <a:rect r="r" b="b" t="t" l="l"/>
            <a:pathLst>
              <a:path h="2768439" w="2895099">
                <a:moveTo>
                  <a:pt x="0" y="0"/>
                </a:moveTo>
                <a:lnTo>
                  <a:pt x="2895100" y="0"/>
                </a:lnTo>
                <a:lnTo>
                  <a:pt x="2895100" y="2768439"/>
                </a:lnTo>
                <a:lnTo>
                  <a:pt x="0" y="2768439"/>
                </a:lnTo>
                <a:lnTo>
                  <a:pt x="0" y="0"/>
                </a:lnTo>
                <a:close/>
              </a:path>
            </a:pathLst>
          </a:custGeom>
          <a:blipFill>
            <a:blip r:embed="rId3"/>
            <a:stretch>
              <a:fillRect l="0" t="0" r="0" b="0"/>
            </a:stretch>
          </a:blipFill>
        </p:spPr>
      </p:sp>
      <p:sp>
        <p:nvSpPr>
          <p:cNvPr name="AutoShape 6" id="6"/>
          <p:cNvSpPr/>
          <p:nvPr/>
        </p:nvSpPr>
        <p:spPr>
          <a:xfrm>
            <a:off x="2443419" y="1869674"/>
            <a:ext cx="10279034" cy="0"/>
          </a:xfrm>
          <a:prstGeom prst="line">
            <a:avLst/>
          </a:prstGeom>
          <a:ln cap="flat" w="38100">
            <a:solidFill>
              <a:srgbClr val="FFFFFF"/>
            </a:solidFill>
            <a:prstDash val="solid"/>
            <a:headEnd type="none" len="sm" w="sm"/>
            <a:tailEnd type="none" len="sm" w="sm"/>
          </a:ln>
        </p:spPr>
      </p:sp>
      <p:sp>
        <p:nvSpPr>
          <p:cNvPr name="TextBox 7" id="7"/>
          <p:cNvSpPr txBox="true"/>
          <p:nvPr/>
        </p:nvSpPr>
        <p:spPr>
          <a:xfrm rot="0">
            <a:off x="2443384" y="197659"/>
            <a:ext cx="11413518" cy="1267968"/>
          </a:xfrm>
          <a:prstGeom prst="rect">
            <a:avLst/>
          </a:prstGeom>
        </p:spPr>
        <p:txBody>
          <a:bodyPr anchor="t" rtlCol="false" tIns="0" lIns="0" bIns="0" rIns="0">
            <a:spAutoFit/>
          </a:bodyPr>
          <a:lstStyle/>
          <a:p>
            <a:pPr>
              <a:lnSpc>
                <a:spcPts val="4956"/>
              </a:lnSpc>
            </a:pPr>
            <a:r>
              <a:rPr lang="en-US" sz="4200">
                <a:solidFill>
                  <a:srgbClr val="FFFFFF"/>
                </a:solidFill>
                <a:latin typeface="Emblema One"/>
              </a:rPr>
              <a:t>Na czym polega praca analityka danych ?</a:t>
            </a:r>
          </a:p>
        </p:txBody>
      </p:sp>
      <p:grpSp>
        <p:nvGrpSpPr>
          <p:cNvPr name="Group 8" id="8"/>
          <p:cNvGrpSpPr/>
          <p:nvPr/>
        </p:nvGrpSpPr>
        <p:grpSpPr>
          <a:xfrm rot="0">
            <a:off x="2564405" y="3591166"/>
            <a:ext cx="9409358" cy="3104667"/>
            <a:chOff x="0" y="0"/>
            <a:chExt cx="12545811" cy="4139557"/>
          </a:xfrm>
        </p:grpSpPr>
        <p:grpSp>
          <p:nvGrpSpPr>
            <p:cNvPr name="Group 9" id="9"/>
            <p:cNvGrpSpPr/>
            <p:nvPr/>
          </p:nvGrpSpPr>
          <p:grpSpPr>
            <a:xfrm rot="0">
              <a:off x="0" y="0"/>
              <a:ext cx="587042" cy="58704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4D1354"/>
              </a:solidFill>
            </p:spPr>
          </p:sp>
          <p:sp>
            <p:nvSpPr>
              <p:cNvPr name="TextBox 11" id="11"/>
              <p:cNvSpPr txBox="true"/>
              <p:nvPr/>
            </p:nvSpPr>
            <p:spPr>
              <a:xfrm>
                <a:off x="139700" y="92075"/>
                <a:ext cx="533400" cy="581025"/>
              </a:xfrm>
              <a:prstGeom prst="rect">
                <a:avLst/>
              </a:prstGeom>
            </p:spPr>
            <p:txBody>
              <a:bodyPr anchor="ctr" rtlCol="false" tIns="50800" lIns="50800" bIns="50800" rIns="50800"/>
              <a:lstStyle/>
              <a:p>
                <a:pPr>
                  <a:lnSpc>
                    <a:spcPts val="3079"/>
                  </a:lnSpc>
                </a:pPr>
              </a:p>
            </p:txBody>
          </p:sp>
        </p:grpSp>
        <p:sp>
          <p:nvSpPr>
            <p:cNvPr name="TextBox 12" id="12"/>
            <p:cNvSpPr txBox="true"/>
            <p:nvPr/>
          </p:nvSpPr>
          <p:spPr>
            <a:xfrm rot="0">
              <a:off x="587042" y="22799"/>
              <a:ext cx="11809207" cy="493818"/>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Zdefiniowanie i zrozumienie problemu biznesowego</a:t>
              </a:r>
            </a:p>
          </p:txBody>
        </p:sp>
        <p:grpSp>
          <p:nvGrpSpPr>
            <p:cNvPr name="Group 13" id="13"/>
            <p:cNvGrpSpPr/>
            <p:nvPr/>
          </p:nvGrpSpPr>
          <p:grpSpPr>
            <a:xfrm rot="0">
              <a:off x="73363" y="710503"/>
              <a:ext cx="587042" cy="58704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4D1354"/>
              </a:solidFill>
            </p:spPr>
          </p:sp>
          <p:sp>
            <p:nvSpPr>
              <p:cNvPr name="TextBox 15" id="15"/>
              <p:cNvSpPr txBox="true"/>
              <p:nvPr/>
            </p:nvSpPr>
            <p:spPr>
              <a:xfrm>
                <a:off x="139700" y="92075"/>
                <a:ext cx="533400" cy="581025"/>
              </a:xfrm>
              <a:prstGeom prst="rect">
                <a:avLst/>
              </a:prstGeom>
            </p:spPr>
            <p:txBody>
              <a:bodyPr anchor="ctr" rtlCol="false" tIns="50800" lIns="50800" bIns="50800" rIns="50800"/>
              <a:lstStyle/>
              <a:p>
                <a:pPr>
                  <a:lnSpc>
                    <a:spcPts val="3079"/>
                  </a:lnSpc>
                </a:pPr>
              </a:p>
            </p:txBody>
          </p:sp>
        </p:grpSp>
        <p:sp>
          <p:nvSpPr>
            <p:cNvPr name="TextBox 16" id="16"/>
            <p:cNvSpPr txBox="true"/>
            <p:nvPr/>
          </p:nvSpPr>
          <p:spPr>
            <a:xfrm rot="0">
              <a:off x="736604" y="733302"/>
              <a:ext cx="11809207" cy="4938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Zbieranie danych</a:t>
              </a:r>
            </a:p>
          </p:txBody>
        </p:sp>
        <p:grpSp>
          <p:nvGrpSpPr>
            <p:cNvPr name="Group 17" id="17"/>
            <p:cNvGrpSpPr/>
            <p:nvPr/>
          </p:nvGrpSpPr>
          <p:grpSpPr>
            <a:xfrm rot="0">
              <a:off x="73363" y="1421006"/>
              <a:ext cx="587042" cy="587042"/>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4D1354"/>
              </a:solidFill>
            </p:spPr>
          </p:sp>
          <p:sp>
            <p:nvSpPr>
              <p:cNvPr name="TextBox 19" id="19"/>
              <p:cNvSpPr txBox="true"/>
              <p:nvPr/>
            </p:nvSpPr>
            <p:spPr>
              <a:xfrm>
                <a:off x="139700" y="92075"/>
                <a:ext cx="533400" cy="581025"/>
              </a:xfrm>
              <a:prstGeom prst="rect">
                <a:avLst/>
              </a:prstGeom>
            </p:spPr>
            <p:txBody>
              <a:bodyPr anchor="ctr" rtlCol="false" tIns="50800" lIns="50800" bIns="50800" rIns="50800"/>
              <a:lstStyle/>
              <a:p>
                <a:pPr>
                  <a:lnSpc>
                    <a:spcPts val="3079"/>
                  </a:lnSpc>
                </a:pPr>
              </a:p>
            </p:txBody>
          </p:sp>
        </p:grpSp>
        <p:sp>
          <p:nvSpPr>
            <p:cNvPr name="TextBox 20" id="20"/>
            <p:cNvSpPr txBox="true"/>
            <p:nvPr/>
          </p:nvSpPr>
          <p:spPr>
            <a:xfrm rot="0">
              <a:off x="736604" y="1443805"/>
              <a:ext cx="11809207" cy="4938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Czyszczenie oraz analiza danych</a:t>
              </a:r>
            </a:p>
          </p:txBody>
        </p:sp>
        <p:grpSp>
          <p:nvGrpSpPr>
            <p:cNvPr name="Group 21" id="21"/>
            <p:cNvGrpSpPr/>
            <p:nvPr/>
          </p:nvGrpSpPr>
          <p:grpSpPr>
            <a:xfrm rot="0">
              <a:off x="73363" y="2131509"/>
              <a:ext cx="587042" cy="587042"/>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4D1354"/>
              </a:solidFill>
            </p:spPr>
          </p:sp>
          <p:sp>
            <p:nvSpPr>
              <p:cNvPr name="TextBox 23" id="23"/>
              <p:cNvSpPr txBox="true"/>
              <p:nvPr/>
            </p:nvSpPr>
            <p:spPr>
              <a:xfrm>
                <a:off x="139700" y="92075"/>
                <a:ext cx="533400" cy="581025"/>
              </a:xfrm>
              <a:prstGeom prst="rect">
                <a:avLst/>
              </a:prstGeom>
            </p:spPr>
            <p:txBody>
              <a:bodyPr anchor="ctr" rtlCol="false" tIns="50800" lIns="50800" bIns="50800" rIns="50800"/>
              <a:lstStyle/>
              <a:p>
                <a:pPr algn="ctr">
                  <a:lnSpc>
                    <a:spcPts val="3079"/>
                  </a:lnSpc>
                </a:pPr>
              </a:p>
            </p:txBody>
          </p:sp>
        </p:grpSp>
        <p:sp>
          <p:nvSpPr>
            <p:cNvPr name="TextBox 24" id="24"/>
            <p:cNvSpPr txBox="true"/>
            <p:nvPr/>
          </p:nvSpPr>
          <p:spPr>
            <a:xfrm rot="0">
              <a:off x="736604" y="2154308"/>
              <a:ext cx="11809207" cy="4938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Modelowanie danych</a:t>
              </a:r>
            </a:p>
          </p:txBody>
        </p:sp>
        <p:grpSp>
          <p:nvGrpSpPr>
            <p:cNvPr name="Group 25" id="25"/>
            <p:cNvGrpSpPr/>
            <p:nvPr/>
          </p:nvGrpSpPr>
          <p:grpSpPr>
            <a:xfrm rot="0">
              <a:off x="73363" y="2842012"/>
              <a:ext cx="587042" cy="587042"/>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4D1354"/>
              </a:solidFill>
            </p:spPr>
          </p:sp>
          <p:sp>
            <p:nvSpPr>
              <p:cNvPr name="TextBox 27" id="27"/>
              <p:cNvSpPr txBox="true"/>
              <p:nvPr/>
            </p:nvSpPr>
            <p:spPr>
              <a:xfrm>
                <a:off x="139700" y="92075"/>
                <a:ext cx="533400" cy="581025"/>
              </a:xfrm>
              <a:prstGeom prst="rect">
                <a:avLst/>
              </a:prstGeom>
            </p:spPr>
            <p:txBody>
              <a:bodyPr anchor="ctr" rtlCol="false" tIns="50800" lIns="50800" bIns="50800" rIns="50800"/>
              <a:lstStyle/>
              <a:p>
                <a:pPr algn="ctr">
                  <a:lnSpc>
                    <a:spcPts val="3079"/>
                  </a:lnSpc>
                </a:pPr>
              </a:p>
            </p:txBody>
          </p:sp>
        </p:grpSp>
        <p:sp>
          <p:nvSpPr>
            <p:cNvPr name="TextBox 28" id="28"/>
            <p:cNvSpPr txBox="true"/>
            <p:nvPr/>
          </p:nvSpPr>
          <p:spPr>
            <a:xfrm rot="0">
              <a:off x="736604" y="2864811"/>
              <a:ext cx="11809207" cy="4938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Wizualizacja danych</a:t>
              </a:r>
            </a:p>
          </p:txBody>
        </p:sp>
        <p:grpSp>
          <p:nvGrpSpPr>
            <p:cNvPr name="Group 29" id="29"/>
            <p:cNvGrpSpPr/>
            <p:nvPr/>
          </p:nvGrpSpPr>
          <p:grpSpPr>
            <a:xfrm rot="0">
              <a:off x="73363" y="3552515"/>
              <a:ext cx="587042" cy="587042"/>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4D1354"/>
              </a:solidFill>
            </p:spPr>
          </p:sp>
          <p:sp>
            <p:nvSpPr>
              <p:cNvPr name="TextBox 31" id="31"/>
              <p:cNvSpPr txBox="true"/>
              <p:nvPr/>
            </p:nvSpPr>
            <p:spPr>
              <a:xfrm>
                <a:off x="139700" y="92075"/>
                <a:ext cx="533400" cy="581025"/>
              </a:xfrm>
              <a:prstGeom prst="rect">
                <a:avLst/>
              </a:prstGeom>
            </p:spPr>
            <p:txBody>
              <a:bodyPr anchor="ctr" rtlCol="false" tIns="50800" lIns="50800" bIns="50800" rIns="50800"/>
              <a:lstStyle/>
              <a:p>
                <a:pPr algn="ctr">
                  <a:lnSpc>
                    <a:spcPts val="3079"/>
                  </a:lnSpc>
                </a:pPr>
              </a:p>
            </p:txBody>
          </p:sp>
        </p:grpSp>
        <p:sp>
          <p:nvSpPr>
            <p:cNvPr name="TextBox 32" id="32"/>
            <p:cNvSpPr txBox="true"/>
            <p:nvPr/>
          </p:nvSpPr>
          <p:spPr>
            <a:xfrm rot="0">
              <a:off x="736604" y="3575314"/>
              <a:ext cx="11809207" cy="4938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Prezentacja wyników analizy danych</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5624184">
            <a:off x="7998751" y="-2108416"/>
            <a:ext cx="9054625" cy="8058616"/>
          </a:xfrm>
          <a:custGeom>
            <a:avLst/>
            <a:gdLst/>
            <a:ahLst/>
            <a:cxnLst/>
            <a:rect r="r" b="b" t="t" l="l"/>
            <a:pathLst>
              <a:path h="8058616" w="9054625">
                <a:moveTo>
                  <a:pt x="0" y="0"/>
                </a:moveTo>
                <a:lnTo>
                  <a:pt x="9054624" y="0"/>
                </a:lnTo>
                <a:lnTo>
                  <a:pt x="9054624" y="8058616"/>
                </a:lnTo>
                <a:lnTo>
                  <a:pt x="0" y="8058616"/>
                </a:lnTo>
                <a:lnTo>
                  <a:pt x="0" y="0"/>
                </a:lnTo>
                <a:close/>
              </a:path>
            </a:pathLst>
          </a:custGeom>
          <a:blipFill>
            <a:blip r:embed="rId2">
              <a:alphaModFix amt="56000"/>
            </a:blip>
            <a:stretch>
              <a:fillRect l="0" t="0" r="0" b="0"/>
            </a:stretch>
          </a:blipFill>
        </p:spPr>
      </p:sp>
      <p:sp>
        <p:nvSpPr>
          <p:cNvPr name="Freeform 3" id="3"/>
          <p:cNvSpPr/>
          <p:nvPr/>
        </p:nvSpPr>
        <p:spPr>
          <a:xfrm flipH="false" flipV="false" rot="-5017281">
            <a:off x="7304671" y="971407"/>
            <a:ext cx="1811240" cy="1716150"/>
          </a:xfrm>
          <a:custGeom>
            <a:avLst/>
            <a:gdLst/>
            <a:ahLst/>
            <a:cxnLst/>
            <a:rect r="r" b="b" t="t" l="l"/>
            <a:pathLst>
              <a:path h="1716150" w="1811240">
                <a:moveTo>
                  <a:pt x="0" y="0"/>
                </a:moveTo>
                <a:lnTo>
                  <a:pt x="1811240" y="0"/>
                </a:lnTo>
                <a:lnTo>
                  <a:pt x="1811240" y="1716150"/>
                </a:lnTo>
                <a:lnTo>
                  <a:pt x="0" y="1716150"/>
                </a:lnTo>
                <a:lnTo>
                  <a:pt x="0" y="0"/>
                </a:lnTo>
                <a:close/>
              </a:path>
            </a:pathLst>
          </a:custGeom>
          <a:blipFill>
            <a:blip r:embed="rId3">
              <a:alphaModFix amt="65999"/>
            </a:blip>
            <a:stretch>
              <a:fillRect l="0" t="0" r="0" b="0"/>
            </a:stretch>
          </a:blipFill>
        </p:spPr>
      </p:sp>
      <p:sp>
        <p:nvSpPr>
          <p:cNvPr name="Freeform 4" id="4"/>
          <p:cNvSpPr/>
          <p:nvPr/>
        </p:nvSpPr>
        <p:spPr>
          <a:xfrm flipH="false" flipV="false" rot="-10567437">
            <a:off x="16126494" y="6825098"/>
            <a:ext cx="3789612" cy="3623816"/>
          </a:xfrm>
          <a:custGeom>
            <a:avLst/>
            <a:gdLst/>
            <a:ahLst/>
            <a:cxnLst/>
            <a:rect r="r" b="b" t="t" l="l"/>
            <a:pathLst>
              <a:path h="3623816" w="3789612">
                <a:moveTo>
                  <a:pt x="0" y="0"/>
                </a:moveTo>
                <a:lnTo>
                  <a:pt x="3789612" y="0"/>
                </a:lnTo>
                <a:lnTo>
                  <a:pt x="3789612" y="3623816"/>
                </a:lnTo>
                <a:lnTo>
                  <a:pt x="0" y="3623816"/>
                </a:lnTo>
                <a:lnTo>
                  <a:pt x="0" y="0"/>
                </a:lnTo>
                <a:close/>
              </a:path>
            </a:pathLst>
          </a:custGeom>
          <a:blipFill>
            <a:blip r:embed="rId4"/>
            <a:stretch>
              <a:fillRect l="0" t="0" r="0" b="0"/>
            </a:stretch>
          </a:blipFill>
        </p:spPr>
      </p:sp>
      <p:sp>
        <p:nvSpPr>
          <p:cNvPr name="AutoShape 5" id="5"/>
          <p:cNvSpPr/>
          <p:nvPr/>
        </p:nvSpPr>
        <p:spPr>
          <a:xfrm>
            <a:off x="284031" y="1939942"/>
            <a:ext cx="10278860" cy="19050"/>
          </a:xfrm>
          <a:prstGeom prst="line">
            <a:avLst/>
          </a:prstGeom>
          <a:ln cap="flat" w="38100">
            <a:solidFill>
              <a:srgbClr val="FFFFFF"/>
            </a:solidFill>
            <a:prstDash val="solid"/>
            <a:headEnd type="none" len="sm" w="sm"/>
            <a:tailEnd type="none" len="sm" w="sm"/>
          </a:ln>
        </p:spPr>
      </p:sp>
      <p:sp>
        <p:nvSpPr>
          <p:cNvPr name="TextBox 6" id="6"/>
          <p:cNvSpPr txBox="true"/>
          <p:nvPr/>
        </p:nvSpPr>
        <p:spPr>
          <a:xfrm rot="0">
            <a:off x="283996" y="253365"/>
            <a:ext cx="16378919" cy="146494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W jakich obszarach wykorzystuje się rozwiązania Data Science?</a:t>
            </a:r>
          </a:p>
        </p:txBody>
      </p:sp>
      <p:grpSp>
        <p:nvGrpSpPr>
          <p:cNvPr name="Group 7" id="7"/>
          <p:cNvGrpSpPr/>
          <p:nvPr/>
        </p:nvGrpSpPr>
        <p:grpSpPr>
          <a:xfrm rot="0">
            <a:off x="156869" y="2178067"/>
            <a:ext cx="18008566" cy="5711491"/>
            <a:chOff x="0" y="0"/>
            <a:chExt cx="24011421" cy="7615321"/>
          </a:xfrm>
        </p:grpSpPr>
        <p:grpSp>
          <p:nvGrpSpPr>
            <p:cNvPr name="Group 8" id="8"/>
            <p:cNvGrpSpPr/>
            <p:nvPr/>
          </p:nvGrpSpPr>
          <p:grpSpPr>
            <a:xfrm rot="0">
              <a:off x="0" y="0"/>
              <a:ext cx="1146278" cy="705407"/>
              <a:chOff x="0" y="0"/>
              <a:chExt cx="1320790" cy="812800"/>
            </a:xfrm>
          </p:grpSpPr>
          <p:sp>
            <p:nvSpPr>
              <p:cNvPr name="Freeform 9" id="9"/>
              <p:cNvSpPr/>
              <p:nvPr/>
            </p:nvSpPr>
            <p:spPr>
              <a:xfrm flipH="false" flipV="false" rot="0">
                <a:off x="0" y="0"/>
                <a:ext cx="1320790" cy="812800"/>
              </a:xfrm>
              <a:custGeom>
                <a:avLst/>
                <a:gdLst/>
                <a:ahLst/>
                <a:cxnLst/>
                <a:rect r="r" b="b" t="t" l="l"/>
                <a:pathLst>
                  <a:path h="812800" w="1320790">
                    <a:moveTo>
                      <a:pt x="1320790" y="406400"/>
                    </a:moveTo>
                    <a:lnTo>
                      <a:pt x="914390" y="0"/>
                    </a:lnTo>
                    <a:lnTo>
                      <a:pt x="914390" y="203200"/>
                    </a:lnTo>
                    <a:lnTo>
                      <a:pt x="0" y="203200"/>
                    </a:lnTo>
                    <a:lnTo>
                      <a:pt x="0" y="609600"/>
                    </a:lnTo>
                    <a:lnTo>
                      <a:pt x="914390" y="609600"/>
                    </a:lnTo>
                    <a:lnTo>
                      <a:pt x="914390" y="812800"/>
                    </a:lnTo>
                    <a:lnTo>
                      <a:pt x="1320790" y="406400"/>
                    </a:lnTo>
                    <a:close/>
                  </a:path>
                </a:pathLst>
              </a:custGeom>
              <a:solidFill>
                <a:srgbClr val="793C80"/>
              </a:solidFill>
            </p:spPr>
          </p:sp>
          <p:sp>
            <p:nvSpPr>
              <p:cNvPr name="TextBox 10" id="10"/>
              <p:cNvSpPr txBox="true"/>
              <p:nvPr/>
            </p:nvSpPr>
            <p:spPr>
              <a:xfrm>
                <a:off x="0" y="155575"/>
                <a:ext cx="1219190" cy="454025"/>
              </a:xfrm>
              <a:prstGeom prst="rect">
                <a:avLst/>
              </a:prstGeom>
            </p:spPr>
            <p:txBody>
              <a:bodyPr anchor="ctr" rtlCol="false" tIns="50800" lIns="50800" bIns="50800" rIns="50800"/>
              <a:lstStyle/>
              <a:p>
                <a:pPr algn="ctr">
                  <a:lnSpc>
                    <a:spcPts val="3079"/>
                  </a:lnSpc>
                </a:pPr>
              </a:p>
            </p:txBody>
          </p:sp>
        </p:grpSp>
        <p:sp>
          <p:nvSpPr>
            <p:cNvPr name="TextBox 11" id="11"/>
            <p:cNvSpPr txBox="true"/>
            <p:nvPr/>
          </p:nvSpPr>
          <p:spPr>
            <a:xfrm rot="0">
              <a:off x="1467025" y="66318"/>
              <a:ext cx="4668673" cy="52514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E-commerce</a:t>
              </a:r>
            </a:p>
          </p:txBody>
        </p:sp>
        <p:sp>
          <p:nvSpPr>
            <p:cNvPr name="TextBox 12" id="12"/>
            <p:cNvSpPr txBox="true"/>
            <p:nvPr/>
          </p:nvSpPr>
          <p:spPr>
            <a:xfrm rot="0">
              <a:off x="1467025" y="657782"/>
              <a:ext cx="22544396" cy="1389592"/>
            </a:xfrm>
            <a:prstGeom prst="rect">
              <a:avLst/>
            </a:prstGeom>
          </p:spPr>
          <p:txBody>
            <a:bodyPr anchor="t" rtlCol="false" tIns="0" lIns="0" bIns="0" rIns="0">
              <a:spAutoFit/>
            </a:bodyPr>
            <a:lstStyle/>
            <a:p>
              <a:pPr>
                <a:lnSpc>
                  <a:spcPts val="2800"/>
                </a:lnSpc>
              </a:pPr>
              <a:r>
                <a:rPr lang="en-US" sz="2000">
                  <a:solidFill>
                    <a:srgbClr val="FFFFFF"/>
                  </a:solidFill>
                  <a:latin typeface="Emblema One"/>
                </a:rPr>
                <a:t>Internetowe sklepy posiadają zdolność analizowania zachowań oraz preferencji zakupowych klientów, co stanowi kluczowy element optymalizacji oferty produktowej oraz strategii promocyjnych. Wykorzystanie analizy danych umożliwia dodatkowo spersonalizowanie reklam i promocji.</a:t>
              </a:r>
            </a:p>
          </p:txBody>
        </p:sp>
        <p:grpSp>
          <p:nvGrpSpPr>
            <p:cNvPr name="Group 13" id="13"/>
            <p:cNvGrpSpPr/>
            <p:nvPr/>
          </p:nvGrpSpPr>
          <p:grpSpPr>
            <a:xfrm rot="0">
              <a:off x="0" y="2314074"/>
              <a:ext cx="1146278" cy="705407"/>
              <a:chOff x="0" y="0"/>
              <a:chExt cx="1320790" cy="812800"/>
            </a:xfrm>
          </p:grpSpPr>
          <p:sp>
            <p:nvSpPr>
              <p:cNvPr name="Freeform 14" id="14"/>
              <p:cNvSpPr/>
              <p:nvPr/>
            </p:nvSpPr>
            <p:spPr>
              <a:xfrm flipH="false" flipV="false" rot="0">
                <a:off x="0" y="0"/>
                <a:ext cx="1320790" cy="812800"/>
              </a:xfrm>
              <a:custGeom>
                <a:avLst/>
                <a:gdLst/>
                <a:ahLst/>
                <a:cxnLst/>
                <a:rect r="r" b="b" t="t" l="l"/>
                <a:pathLst>
                  <a:path h="812800" w="1320790">
                    <a:moveTo>
                      <a:pt x="1320790" y="406400"/>
                    </a:moveTo>
                    <a:lnTo>
                      <a:pt x="914390" y="0"/>
                    </a:lnTo>
                    <a:lnTo>
                      <a:pt x="914390" y="203200"/>
                    </a:lnTo>
                    <a:lnTo>
                      <a:pt x="0" y="203200"/>
                    </a:lnTo>
                    <a:lnTo>
                      <a:pt x="0" y="609600"/>
                    </a:lnTo>
                    <a:lnTo>
                      <a:pt x="914390" y="609600"/>
                    </a:lnTo>
                    <a:lnTo>
                      <a:pt x="914390" y="812800"/>
                    </a:lnTo>
                    <a:lnTo>
                      <a:pt x="1320790" y="406400"/>
                    </a:lnTo>
                    <a:close/>
                  </a:path>
                </a:pathLst>
              </a:custGeom>
              <a:solidFill>
                <a:srgbClr val="793C80"/>
              </a:solidFill>
            </p:spPr>
          </p:sp>
          <p:sp>
            <p:nvSpPr>
              <p:cNvPr name="TextBox 15" id="15"/>
              <p:cNvSpPr txBox="true"/>
              <p:nvPr/>
            </p:nvSpPr>
            <p:spPr>
              <a:xfrm>
                <a:off x="0" y="155575"/>
                <a:ext cx="1219190" cy="454025"/>
              </a:xfrm>
              <a:prstGeom prst="rect">
                <a:avLst/>
              </a:prstGeom>
            </p:spPr>
            <p:txBody>
              <a:bodyPr anchor="ctr" rtlCol="false" tIns="50800" lIns="50800" bIns="50800" rIns="50800"/>
              <a:lstStyle/>
              <a:p>
                <a:pPr algn="ctr">
                  <a:lnSpc>
                    <a:spcPts val="3079"/>
                  </a:lnSpc>
                </a:pPr>
              </a:p>
            </p:txBody>
          </p:sp>
        </p:grpSp>
        <p:sp>
          <p:nvSpPr>
            <p:cNvPr name="TextBox 16" id="16"/>
            <p:cNvSpPr txBox="true"/>
            <p:nvPr/>
          </p:nvSpPr>
          <p:spPr>
            <a:xfrm rot="0">
              <a:off x="1467025" y="2380392"/>
              <a:ext cx="6288500" cy="52514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Spedycja oraz logistyka</a:t>
              </a:r>
            </a:p>
          </p:txBody>
        </p:sp>
        <p:sp>
          <p:nvSpPr>
            <p:cNvPr name="TextBox 17" id="17"/>
            <p:cNvSpPr txBox="true"/>
            <p:nvPr/>
          </p:nvSpPr>
          <p:spPr>
            <a:xfrm rot="0">
              <a:off x="1467025" y="2971856"/>
              <a:ext cx="22544396" cy="1389592"/>
            </a:xfrm>
            <a:prstGeom prst="rect">
              <a:avLst/>
            </a:prstGeom>
          </p:spPr>
          <p:txBody>
            <a:bodyPr anchor="t" rtlCol="false" tIns="0" lIns="0" bIns="0" rIns="0">
              <a:spAutoFit/>
            </a:bodyPr>
            <a:lstStyle/>
            <a:p>
              <a:pPr>
                <a:lnSpc>
                  <a:spcPts val="2800"/>
                </a:lnSpc>
              </a:pPr>
              <a:r>
                <a:rPr lang="en-US" sz="2000">
                  <a:solidFill>
                    <a:srgbClr val="FFFFFF"/>
                  </a:solidFill>
                  <a:latin typeface="Emblema One"/>
                </a:rPr>
                <a:t>Przedsiębiorstwa kurierskie oraz dostawcy usług logistycznych wykorzystują nauki danych (Data Science) do m.in optymalizacji tras, co przekłada się na istotne oszczędności zarówno czasowe, jak i kosztowe. Analiza danych umożliwia także zidentyfikowanie preferowanego przez klientów sposobu transportu towarów.</a:t>
              </a:r>
            </a:p>
          </p:txBody>
        </p:sp>
        <p:grpSp>
          <p:nvGrpSpPr>
            <p:cNvPr name="Group 18" id="18"/>
            <p:cNvGrpSpPr/>
            <p:nvPr/>
          </p:nvGrpSpPr>
          <p:grpSpPr>
            <a:xfrm rot="0">
              <a:off x="0" y="4628147"/>
              <a:ext cx="1146278" cy="705407"/>
              <a:chOff x="0" y="0"/>
              <a:chExt cx="1320790" cy="812800"/>
            </a:xfrm>
          </p:grpSpPr>
          <p:sp>
            <p:nvSpPr>
              <p:cNvPr name="Freeform 19" id="19"/>
              <p:cNvSpPr/>
              <p:nvPr/>
            </p:nvSpPr>
            <p:spPr>
              <a:xfrm flipH="false" flipV="false" rot="0">
                <a:off x="0" y="0"/>
                <a:ext cx="1320790" cy="812800"/>
              </a:xfrm>
              <a:custGeom>
                <a:avLst/>
                <a:gdLst/>
                <a:ahLst/>
                <a:cxnLst/>
                <a:rect r="r" b="b" t="t" l="l"/>
                <a:pathLst>
                  <a:path h="812800" w="1320790">
                    <a:moveTo>
                      <a:pt x="1320790" y="406400"/>
                    </a:moveTo>
                    <a:lnTo>
                      <a:pt x="914390" y="0"/>
                    </a:lnTo>
                    <a:lnTo>
                      <a:pt x="914390" y="203200"/>
                    </a:lnTo>
                    <a:lnTo>
                      <a:pt x="0" y="203200"/>
                    </a:lnTo>
                    <a:lnTo>
                      <a:pt x="0" y="609600"/>
                    </a:lnTo>
                    <a:lnTo>
                      <a:pt x="914390" y="609600"/>
                    </a:lnTo>
                    <a:lnTo>
                      <a:pt x="914390" y="812800"/>
                    </a:lnTo>
                    <a:lnTo>
                      <a:pt x="1320790" y="406400"/>
                    </a:lnTo>
                    <a:close/>
                  </a:path>
                </a:pathLst>
              </a:custGeom>
              <a:solidFill>
                <a:srgbClr val="793C80"/>
              </a:solidFill>
            </p:spPr>
          </p:sp>
          <p:sp>
            <p:nvSpPr>
              <p:cNvPr name="TextBox 20" id="20"/>
              <p:cNvSpPr txBox="true"/>
              <p:nvPr/>
            </p:nvSpPr>
            <p:spPr>
              <a:xfrm>
                <a:off x="0" y="155575"/>
                <a:ext cx="1219190" cy="454025"/>
              </a:xfrm>
              <a:prstGeom prst="rect">
                <a:avLst/>
              </a:prstGeom>
            </p:spPr>
            <p:txBody>
              <a:bodyPr anchor="ctr" rtlCol="false" tIns="50800" lIns="50800" bIns="50800" rIns="50800"/>
              <a:lstStyle/>
              <a:p>
                <a:pPr algn="ctr">
                  <a:lnSpc>
                    <a:spcPts val="3079"/>
                  </a:lnSpc>
                </a:pPr>
              </a:p>
            </p:txBody>
          </p:sp>
        </p:grpSp>
        <p:sp>
          <p:nvSpPr>
            <p:cNvPr name="TextBox 21" id="21"/>
            <p:cNvSpPr txBox="true"/>
            <p:nvPr/>
          </p:nvSpPr>
          <p:spPr>
            <a:xfrm rot="0">
              <a:off x="1467025" y="4694466"/>
              <a:ext cx="7999703" cy="52514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Finanse oraz ubezpieczenia</a:t>
              </a:r>
            </a:p>
          </p:txBody>
        </p:sp>
        <p:sp>
          <p:nvSpPr>
            <p:cNvPr name="TextBox 22" id="22"/>
            <p:cNvSpPr txBox="true"/>
            <p:nvPr/>
          </p:nvSpPr>
          <p:spPr>
            <a:xfrm rot="0">
              <a:off x="1467025" y="5285929"/>
              <a:ext cx="22544396" cy="2329392"/>
            </a:xfrm>
            <a:prstGeom prst="rect">
              <a:avLst/>
            </a:prstGeom>
          </p:spPr>
          <p:txBody>
            <a:bodyPr anchor="t" rtlCol="false" tIns="0" lIns="0" bIns="0" rIns="0">
              <a:spAutoFit/>
            </a:bodyPr>
            <a:lstStyle/>
            <a:p>
              <a:pPr>
                <a:lnSpc>
                  <a:spcPts val="2800"/>
                </a:lnSpc>
              </a:pPr>
              <a:r>
                <a:rPr lang="en-US" sz="2000">
                  <a:solidFill>
                    <a:srgbClr val="FFFFFF"/>
                  </a:solidFill>
                  <a:latin typeface="Emblema One"/>
                </a:rPr>
                <a:t>Dziedzina Data Science stanowi wsparcie dla firm z sektora finansowego i ubezpieczeniowego w analizie ryzyka związanego z różnorodnymi decyzjami inwestycyjnymi i polisami ubezpieczeniowymi. Zakres działalności obejmuje m.in. analizę kredytową, ocenę ryzyka ubezpieczeniowego oraz prognozowanie rynkowe. Ponadto, poprzez analizę zgromadzonych danych, możliwe staje się skuteczne wykrywanie nieprawidłowych wzorców, które mogą wskazywać na występowanie oszustw finansowych.</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4948196"/>
            <a:ext cx="7027814" cy="6254754"/>
          </a:xfrm>
          <a:custGeom>
            <a:avLst/>
            <a:gdLst/>
            <a:ahLst/>
            <a:cxnLst/>
            <a:rect r="r" b="b" t="t" l="l"/>
            <a:pathLst>
              <a:path h="6254754" w="7027814">
                <a:moveTo>
                  <a:pt x="0" y="0"/>
                </a:moveTo>
                <a:lnTo>
                  <a:pt x="7027814" y="0"/>
                </a:lnTo>
                <a:lnTo>
                  <a:pt x="7027814" y="6254755"/>
                </a:lnTo>
                <a:lnTo>
                  <a:pt x="0" y="6254755"/>
                </a:lnTo>
                <a:lnTo>
                  <a:pt x="0" y="0"/>
                </a:lnTo>
                <a:close/>
              </a:path>
            </a:pathLst>
          </a:custGeom>
          <a:blipFill>
            <a:blip r:embed="rId2"/>
            <a:stretch>
              <a:fillRect l="0" t="0" r="0" b="0"/>
            </a:stretch>
          </a:blipFill>
        </p:spPr>
      </p:sp>
      <p:sp>
        <p:nvSpPr>
          <p:cNvPr name="Freeform 3" id="3"/>
          <p:cNvSpPr/>
          <p:nvPr/>
        </p:nvSpPr>
        <p:spPr>
          <a:xfrm flipH="false" flipV="false" rot="9490257">
            <a:off x="7989172" y="9489946"/>
            <a:ext cx="2546291" cy="2412611"/>
          </a:xfrm>
          <a:custGeom>
            <a:avLst/>
            <a:gdLst/>
            <a:ahLst/>
            <a:cxnLst/>
            <a:rect r="r" b="b" t="t" l="l"/>
            <a:pathLst>
              <a:path h="2412611" w="2546291">
                <a:moveTo>
                  <a:pt x="0" y="0"/>
                </a:moveTo>
                <a:lnTo>
                  <a:pt x="2546291" y="0"/>
                </a:lnTo>
                <a:lnTo>
                  <a:pt x="2546291" y="2412611"/>
                </a:lnTo>
                <a:lnTo>
                  <a:pt x="0" y="2412611"/>
                </a:lnTo>
                <a:lnTo>
                  <a:pt x="0" y="0"/>
                </a:lnTo>
                <a:close/>
              </a:path>
            </a:pathLst>
          </a:custGeom>
          <a:blipFill>
            <a:blip r:embed="rId3"/>
            <a:stretch>
              <a:fillRect l="0" t="0" r="0" b="0"/>
            </a:stretch>
          </a:blipFill>
        </p:spPr>
      </p:sp>
      <p:sp>
        <p:nvSpPr>
          <p:cNvPr name="Freeform 4" id="4"/>
          <p:cNvSpPr/>
          <p:nvPr/>
        </p:nvSpPr>
        <p:spPr>
          <a:xfrm flipH="false" flipV="false" rot="6148233">
            <a:off x="13954225" y="5687571"/>
            <a:ext cx="6861060" cy="6560888"/>
          </a:xfrm>
          <a:custGeom>
            <a:avLst/>
            <a:gdLst/>
            <a:ahLst/>
            <a:cxnLst/>
            <a:rect r="r" b="b" t="t" l="l"/>
            <a:pathLst>
              <a:path h="6560888" w="6861060">
                <a:moveTo>
                  <a:pt x="0" y="0"/>
                </a:moveTo>
                <a:lnTo>
                  <a:pt x="6861059" y="0"/>
                </a:lnTo>
                <a:lnTo>
                  <a:pt x="6861059" y="6560888"/>
                </a:lnTo>
                <a:lnTo>
                  <a:pt x="0" y="6560888"/>
                </a:lnTo>
                <a:lnTo>
                  <a:pt x="0" y="0"/>
                </a:lnTo>
                <a:close/>
              </a:path>
            </a:pathLst>
          </a:custGeom>
          <a:blipFill>
            <a:blip r:embed="rId4"/>
            <a:stretch>
              <a:fillRect l="0" t="0" r="0" b="0"/>
            </a:stretch>
          </a:blipFill>
        </p:spPr>
      </p:sp>
      <p:sp>
        <p:nvSpPr>
          <p:cNvPr name="AutoShape 5" id="5"/>
          <p:cNvSpPr/>
          <p:nvPr/>
        </p:nvSpPr>
        <p:spPr>
          <a:xfrm>
            <a:off x="460744" y="990600"/>
            <a:ext cx="10431982" cy="0"/>
          </a:xfrm>
          <a:prstGeom prst="line">
            <a:avLst/>
          </a:prstGeom>
          <a:ln cap="flat" w="38100">
            <a:solidFill>
              <a:srgbClr val="FFFFFF"/>
            </a:solidFill>
            <a:prstDash val="solid"/>
            <a:headEnd type="none" len="sm" w="sm"/>
            <a:tailEnd type="none" len="sm" w="sm"/>
          </a:ln>
        </p:spPr>
      </p:sp>
      <p:sp>
        <p:nvSpPr>
          <p:cNvPr name="AutoShape 6" id="6"/>
          <p:cNvSpPr/>
          <p:nvPr/>
        </p:nvSpPr>
        <p:spPr>
          <a:xfrm>
            <a:off x="5059450" y="1710855"/>
            <a:ext cx="0" cy="485817"/>
          </a:xfrm>
          <a:prstGeom prst="line">
            <a:avLst/>
          </a:prstGeom>
          <a:ln cap="flat" w="38100">
            <a:solidFill>
              <a:srgbClr val="FFFFFF"/>
            </a:solidFill>
            <a:prstDash val="solid"/>
            <a:headEnd type="none" len="sm" w="sm"/>
            <a:tailEnd type="triangle" len="med" w="lg"/>
          </a:ln>
        </p:spPr>
      </p:sp>
      <p:sp>
        <p:nvSpPr>
          <p:cNvPr name="AutoShape 7" id="7"/>
          <p:cNvSpPr/>
          <p:nvPr/>
        </p:nvSpPr>
        <p:spPr>
          <a:xfrm flipH="true">
            <a:off x="5040400" y="1028700"/>
            <a:ext cx="0" cy="347510"/>
          </a:xfrm>
          <a:prstGeom prst="line">
            <a:avLst/>
          </a:prstGeom>
          <a:ln cap="flat" w="38100">
            <a:solidFill>
              <a:srgbClr val="FFFFFF"/>
            </a:solidFill>
            <a:prstDash val="solid"/>
            <a:headEnd type="none" len="sm" w="sm"/>
            <a:tailEnd type="none" len="sm" w="sm"/>
          </a:ln>
        </p:spPr>
      </p:sp>
      <p:sp>
        <p:nvSpPr>
          <p:cNvPr name="Freeform 8" id="8"/>
          <p:cNvSpPr/>
          <p:nvPr/>
        </p:nvSpPr>
        <p:spPr>
          <a:xfrm flipH="false" flipV="false" rot="0">
            <a:off x="4009413" y="6160231"/>
            <a:ext cx="7569395" cy="7569395"/>
          </a:xfrm>
          <a:custGeom>
            <a:avLst/>
            <a:gdLst/>
            <a:ahLst/>
            <a:cxnLst/>
            <a:rect r="r" b="b" t="t" l="l"/>
            <a:pathLst>
              <a:path h="7569395" w="7569395">
                <a:moveTo>
                  <a:pt x="0" y="0"/>
                </a:moveTo>
                <a:lnTo>
                  <a:pt x="7569395" y="0"/>
                </a:lnTo>
                <a:lnTo>
                  <a:pt x="7569395" y="7569395"/>
                </a:lnTo>
                <a:lnTo>
                  <a:pt x="0" y="75693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6690046" y="5056168"/>
            <a:ext cx="2208128" cy="2208128"/>
          </a:xfrm>
          <a:custGeom>
            <a:avLst/>
            <a:gdLst/>
            <a:ahLst/>
            <a:cxnLst/>
            <a:rect r="r" b="b" t="t" l="l"/>
            <a:pathLst>
              <a:path h="2208128" w="2208128">
                <a:moveTo>
                  <a:pt x="0" y="0"/>
                </a:moveTo>
                <a:lnTo>
                  <a:pt x="2208128" y="0"/>
                </a:lnTo>
                <a:lnTo>
                  <a:pt x="2208128" y="2208127"/>
                </a:lnTo>
                <a:lnTo>
                  <a:pt x="0" y="220812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7320258" y="5509286"/>
            <a:ext cx="947704" cy="1038321"/>
          </a:xfrm>
          <a:custGeom>
            <a:avLst/>
            <a:gdLst/>
            <a:ahLst/>
            <a:cxnLst/>
            <a:rect r="r" b="b" t="t" l="l"/>
            <a:pathLst>
              <a:path h="1038321" w="947704">
                <a:moveTo>
                  <a:pt x="0" y="0"/>
                </a:moveTo>
                <a:lnTo>
                  <a:pt x="947704" y="0"/>
                </a:lnTo>
                <a:lnTo>
                  <a:pt x="947704" y="1038321"/>
                </a:lnTo>
                <a:lnTo>
                  <a:pt x="0" y="103832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0157281" y="6907250"/>
            <a:ext cx="2208128" cy="2208128"/>
          </a:xfrm>
          <a:custGeom>
            <a:avLst/>
            <a:gdLst/>
            <a:ahLst/>
            <a:cxnLst/>
            <a:rect r="r" b="b" t="t" l="l"/>
            <a:pathLst>
              <a:path h="2208128" w="2208128">
                <a:moveTo>
                  <a:pt x="0" y="0"/>
                </a:moveTo>
                <a:lnTo>
                  <a:pt x="2208128" y="0"/>
                </a:lnTo>
                <a:lnTo>
                  <a:pt x="2208128" y="2208128"/>
                </a:lnTo>
                <a:lnTo>
                  <a:pt x="0" y="22081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3222812" y="6907250"/>
            <a:ext cx="2208128" cy="2208128"/>
          </a:xfrm>
          <a:custGeom>
            <a:avLst/>
            <a:gdLst/>
            <a:ahLst/>
            <a:cxnLst/>
            <a:rect r="r" b="b" t="t" l="l"/>
            <a:pathLst>
              <a:path h="2208128" w="2208128">
                <a:moveTo>
                  <a:pt x="0" y="0"/>
                </a:moveTo>
                <a:lnTo>
                  <a:pt x="2208128" y="0"/>
                </a:lnTo>
                <a:lnTo>
                  <a:pt x="2208128" y="2208128"/>
                </a:lnTo>
                <a:lnTo>
                  <a:pt x="0" y="22081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3701099" y="7413982"/>
            <a:ext cx="1251553" cy="1194665"/>
          </a:xfrm>
          <a:custGeom>
            <a:avLst/>
            <a:gdLst/>
            <a:ahLst/>
            <a:cxnLst/>
            <a:rect r="r" b="b" t="t" l="l"/>
            <a:pathLst>
              <a:path h="1194665" w="1251553">
                <a:moveTo>
                  <a:pt x="0" y="0"/>
                </a:moveTo>
                <a:lnTo>
                  <a:pt x="1251553" y="0"/>
                </a:lnTo>
                <a:lnTo>
                  <a:pt x="1251553" y="1194664"/>
                </a:lnTo>
                <a:lnTo>
                  <a:pt x="0" y="119466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4" id="14"/>
          <p:cNvGrpSpPr/>
          <p:nvPr/>
        </p:nvGrpSpPr>
        <p:grpSpPr>
          <a:xfrm rot="0">
            <a:off x="788688" y="4047553"/>
            <a:ext cx="3427070" cy="638969"/>
            <a:chOff x="0" y="0"/>
            <a:chExt cx="914964" cy="170593"/>
          </a:xfrm>
        </p:grpSpPr>
        <p:sp>
          <p:nvSpPr>
            <p:cNvPr name="Freeform 15" id="15"/>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4D1354"/>
            </a:solidFill>
          </p:spPr>
        </p:sp>
        <p:sp>
          <p:nvSpPr>
            <p:cNvPr name="TextBox 16" id="16"/>
            <p:cNvSpPr txBox="true"/>
            <p:nvPr/>
          </p:nvSpPr>
          <p:spPr>
            <a:xfrm>
              <a:off x="0" y="-47625"/>
              <a:ext cx="914964" cy="218218"/>
            </a:xfrm>
            <a:prstGeom prst="rect">
              <a:avLst/>
            </a:prstGeom>
          </p:spPr>
          <p:txBody>
            <a:bodyPr anchor="ctr" rtlCol="false" tIns="50114" lIns="50114" bIns="50114" rIns="50114"/>
            <a:lstStyle/>
            <a:p>
              <a:pPr algn="ctr" marL="0" indent="0" lvl="0">
                <a:lnSpc>
                  <a:spcPts val="3311"/>
                </a:lnSpc>
                <a:spcBef>
                  <a:spcPct val="0"/>
                </a:spcBef>
              </a:pPr>
              <a:r>
                <a:rPr lang="en-US" sz="2400" spc="24">
                  <a:solidFill>
                    <a:srgbClr val="FFFFFF"/>
                  </a:solidFill>
                  <a:latin typeface="Emblema One"/>
                </a:rPr>
                <a:t>Społeczność</a:t>
              </a:r>
            </a:p>
          </p:txBody>
        </p:sp>
      </p:grpSp>
      <p:grpSp>
        <p:nvGrpSpPr>
          <p:cNvPr name="Group 17" id="17"/>
          <p:cNvGrpSpPr/>
          <p:nvPr/>
        </p:nvGrpSpPr>
        <p:grpSpPr>
          <a:xfrm rot="0">
            <a:off x="5918374" y="2697209"/>
            <a:ext cx="3427070" cy="638969"/>
            <a:chOff x="0" y="0"/>
            <a:chExt cx="914964" cy="170593"/>
          </a:xfrm>
        </p:grpSpPr>
        <p:sp>
          <p:nvSpPr>
            <p:cNvPr name="Freeform 18" id="18"/>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4D1354"/>
            </a:solidFill>
          </p:spPr>
        </p:sp>
        <p:sp>
          <p:nvSpPr>
            <p:cNvPr name="TextBox 19" id="19"/>
            <p:cNvSpPr txBox="true"/>
            <p:nvPr/>
          </p:nvSpPr>
          <p:spPr>
            <a:xfrm>
              <a:off x="0" y="-47625"/>
              <a:ext cx="914964" cy="218218"/>
            </a:xfrm>
            <a:prstGeom prst="rect">
              <a:avLst/>
            </a:prstGeom>
          </p:spPr>
          <p:txBody>
            <a:bodyPr anchor="ctr" rtlCol="false" tIns="50114" lIns="50114" bIns="50114" rIns="50114"/>
            <a:lstStyle/>
            <a:p>
              <a:pPr algn="ctr" marL="0" indent="0" lvl="0">
                <a:lnSpc>
                  <a:spcPts val="3311"/>
                </a:lnSpc>
                <a:spcBef>
                  <a:spcPct val="0"/>
                </a:spcBef>
              </a:pPr>
              <a:r>
                <a:rPr lang="en-US" sz="2400" spc="24">
                  <a:solidFill>
                    <a:srgbClr val="FFFFFF"/>
                  </a:solidFill>
                  <a:latin typeface="Emblema One"/>
                </a:rPr>
                <a:t>Prostota</a:t>
              </a:r>
            </a:p>
          </p:txBody>
        </p:sp>
      </p:grpSp>
      <p:grpSp>
        <p:nvGrpSpPr>
          <p:cNvPr name="Group 20" id="20"/>
          <p:cNvGrpSpPr/>
          <p:nvPr/>
        </p:nvGrpSpPr>
        <p:grpSpPr>
          <a:xfrm rot="0">
            <a:off x="12365409" y="4955571"/>
            <a:ext cx="3427070" cy="638969"/>
            <a:chOff x="0" y="0"/>
            <a:chExt cx="914964" cy="170593"/>
          </a:xfrm>
        </p:grpSpPr>
        <p:sp>
          <p:nvSpPr>
            <p:cNvPr name="Freeform 21" id="21"/>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4D1354"/>
            </a:solidFill>
          </p:spPr>
        </p:sp>
        <p:sp>
          <p:nvSpPr>
            <p:cNvPr name="TextBox 22" id="22"/>
            <p:cNvSpPr txBox="true"/>
            <p:nvPr/>
          </p:nvSpPr>
          <p:spPr>
            <a:xfrm>
              <a:off x="0" y="-47625"/>
              <a:ext cx="914964" cy="218218"/>
            </a:xfrm>
            <a:prstGeom prst="rect">
              <a:avLst/>
            </a:prstGeom>
          </p:spPr>
          <p:txBody>
            <a:bodyPr anchor="ctr" rtlCol="false" tIns="50114" lIns="50114" bIns="50114" rIns="50114"/>
            <a:lstStyle/>
            <a:p>
              <a:pPr algn="ctr" marL="0" indent="0" lvl="0">
                <a:lnSpc>
                  <a:spcPts val="3311"/>
                </a:lnSpc>
                <a:spcBef>
                  <a:spcPct val="0"/>
                </a:spcBef>
              </a:pPr>
              <a:r>
                <a:rPr lang="en-US" sz="2400" spc="24">
                  <a:solidFill>
                    <a:srgbClr val="FFFFFF"/>
                  </a:solidFill>
                  <a:latin typeface="Emblema One"/>
                </a:rPr>
                <a:t>Open Source</a:t>
              </a:r>
            </a:p>
          </p:txBody>
        </p:sp>
      </p:grpSp>
      <p:sp>
        <p:nvSpPr>
          <p:cNvPr name="Freeform 23" id="23"/>
          <p:cNvSpPr/>
          <p:nvPr/>
        </p:nvSpPr>
        <p:spPr>
          <a:xfrm flipH="false" flipV="false" rot="0">
            <a:off x="10632446" y="7413982"/>
            <a:ext cx="1257798" cy="1088567"/>
          </a:xfrm>
          <a:custGeom>
            <a:avLst/>
            <a:gdLst/>
            <a:ahLst/>
            <a:cxnLst/>
            <a:rect r="r" b="b" t="t" l="l"/>
            <a:pathLst>
              <a:path h="1088567" w="1257798">
                <a:moveTo>
                  <a:pt x="0" y="0"/>
                </a:moveTo>
                <a:lnTo>
                  <a:pt x="1257798" y="0"/>
                </a:lnTo>
                <a:lnTo>
                  <a:pt x="1257798" y="1088567"/>
                </a:lnTo>
                <a:lnTo>
                  <a:pt x="0" y="1088567"/>
                </a:lnTo>
                <a:lnTo>
                  <a:pt x="0" y="0"/>
                </a:lnTo>
                <a:close/>
              </a:path>
            </a:pathLst>
          </a:custGeom>
          <a:blipFill>
            <a:blip r:embed="rId13">
              <a:extLst>
                <a:ext uri="{96DAC541-7B7A-43D3-8B79-37D633B846F1}">
                  <asvg:svgBlip xmlns:asvg="http://schemas.microsoft.com/office/drawing/2016/SVG/main" r:embed="rId14"/>
                </a:ext>
              </a:extLst>
            </a:blip>
            <a:stretch>
              <a:fillRect l="-11" t="0" r="-11" b="0"/>
            </a:stretch>
          </a:blipFill>
        </p:spPr>
      </p:sp>
      <p:sp>
        <p:nvSpPr>
          <p:cNvPr name="Freeform 24" id="24"/>
          <p:cNvSpPr/>
          <p:nvPr/>
        </p:nvSpPr>
        <p:spPr>
          <a:xfrm flipH="false" flipV="false" rot="0">
            <a:off x="14003611" y="94665"/>
            <a:ext cx="4137367" cy="4114800"/>
          </a:xfrm>
          <a:custGeom>
            <a:avLst/>
            <a:gdLst/>
            <a:ahLst/>
            <a:cxnLst/>
            <a:rect r="r" b="b" t="t" l="l"/>
            <a:pathLst>
              <a:path h="4114800" w="4137367">
                <a:moveTo>
                  <a:pt x="0" y="0"/>
                </a:moveTo>
                <a:lnTo>
                  <a:pt x="4137367" y="0"/>
                </a:lnTo>
                <a:lnTo>
                  <a:pt x="4137367"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25" id="25"/>
          <p:cNvSpPr txBox="true"/>
          <p:nvPr/>
        </p:nvSpPr>
        <p:spPr>
          <a:xfrm rot="0">
            <a:off x="460709" y="389382"/>
            <a:ext cx="9235582" cy="639318"/>
          </a:xfrm>
          <a:prstGeom prst="rect">
            <a:avLst/>
          </a:prstGeom>
        </p:spPr>
        <p:txBody>
          <a:bodyPr anchor="t" rtlCol="false" tIns="0" lIns="0" bIns="0" rIns="0">
            <a:spAutoFit/>
          </a:bodyPr>
          <a:lstStyle/>
          <a:p>
            <a:pPr>
              <a:lnSpc>
                <a:spcPts val="4956"/>
              </a:lnSpc>
            </a:pPr>
            <a:r>
              <a:rPr lang="en-US" sz="4200">
                <a:solidFill>
                  <a:srgbClr val="FFFFFF"/>
                </a:solidFill>
                <a:latin typeface="Emblema One"/>
              </a:rPr>
              <a:t>Data Science - Python</a:t>
            </a:r>
          </a:p>
        </p:txBody>
      </p:sp>
      <p:sp>
        <p:nvSpPr>
          <p:cNvPr name="TextBox 26" id="26"/>
          <p:cNvSpPr txBox="true"/>
          <p:nvPr/>
        </p:nvSpPr>
        <p:spPr>
          <a:xfrm rot="0">
            <a:off x="1028700" y="9094197"/>
            <a:ext cx="1483795" cy="1042907"/>
          </a:xfrm>
          <a:prstGeom prst="rect">
            <a:avLst/>
          </a:prstGeom>
        </p:spPr>
        <p:txBody>
          <a:bodyPr anchor="t" rtlCol="false" tIns="0" lIns="0" bIns="0" rIns="0">
            <a:spAutoFit/>
          </a:bodyPr>
          <a:lstStyle/>
          <a:p>
            <a:pPr marL="0" indent="0" lvl="0">
              <a:lnSpc>
                <a:spcPts val="8115"/>
              </a:lnSpc>
              <a:spcBef>
                <a:spcPct val="0"/>
              </a:spcBef>
            </a:pPr>
            <a:r>
              <a:rPr lang="en-US" sz="6877">
                <a:solidFill>
                  <a:srgbClr val="000000"/>
                </a:solidFill>
                <a:latin typeface="HK Grotesk Bold"/>
              </a:rPr>
              <a:t>4</a:t>
            </a:r>
          </a:p>
        </p:txBody>
      </p:sp>
      <p:sp>
        <p:nvSpPr>
          <p:cNvPr name="TextBox 27" id="27"/>
          <p:cNvSpPr txBox="true"/>
          <p:nvPr/>
        </p:nvSpPr>
        <p:spPr>
          <a:xfrm rot="0">
            <a:off x="3740907" y="1328585"/>
            <a:ext cx="2980531" cy="382270"/>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Dlaczego Python?</a:t>
            </a:r>
          </a:p>
        </p:txBody>
      </p:sp>
      <p:sp>
        <p:nvSpPr>
          <p:cNvPr name="TextBox 28" id="28"/>
          <p:cNvSpPr txBox="true"/>
          <p:nvPr/>
        </p:nvSpPr>
        <p:spPr>
          <a:xfrm rot="0">
            <a:off x="0" y="4732318"/>
            <a:ext cx="5308034" cy="1771113"/>
          </a:xfrm>
          <a:prstGeom prst="rect">
            <a:avLst/>
          </a:prstGeom>
        </p:spPr>
        <p:txBody>
          <a:bodyPr anchor="t" rtlCol="false" tIns="0" lIns="0" bIns="0" rIns="0">
            <a:spAutoFit/>
          </a:bodyPr>
          <a:lstStyle/>
          <a:p>
            <a:pPr algn="ctr" marL="0" indent="0" lvl="0">
              <a:lnSpc>
                <a:spcPts val="2332"/>
              </a:lnSpc>
              <a:spcBef>
                <a:spcPct val="0"/>
              </a:spcBef>
            </a:pPr>
            <a:r>
              <a:rPr lang="en-US" sz="1690" spc="165">
                <a:solidFill>
                  <a:srgbClr val="FFFFFF"/>
                </a:solidFill>
                <a:latin typeface="Emblema One"/>
              </a:rPr>
              <a:t>Python ma ogromne wsparcie społecznościowe, co ułatwia programistom rozwiązywanie różnorodnych problemów. Dzięki platformom takim jak Stack Overflow.</a:t>
            </a:r>
          </a:p>
        </p:txBody>
      </p:sp>
      <p:sp>
        <p:nvSpPr>
          <p:cNvPr name="TextBox 29" id="29"/>
          <p:cNvSpPr txBox="true"/>
          <p:nvPr/>
        </p:nvSpPr>
        <p:spPr>
          <a:xfrm rot="0">
            <a:off x="4984349" y="3298078"/>
            <a:ext cx="5295120" cy="1472340"/>
          </a:xfrm>
          <a:prstGeom prst="rect">
            <a:avLst/>
          </a:prstGeom>
        </p:spPr>
        <p:txBody>
          <a:bodyPr anchor="t" rtlCol="false" tIns="0" lIns="0" bIns="0" rIns="0">
            <a:spAutoFit/>
          </a:bodyPr>
          <a:lstStyle/>
          <a:p>
            <a:pPr algn="ctr" marL="0" indent="0" lvl="0">
              <a:lnSpc>
                <a:spcPts val="2326"/>
              </a:lnSpc>
              <a:spcBef>
                <a:spcPct val="0"/>
              </a:spcBef>
            </a:pPr>
            <a:r>
              <a:rPr lang="en-US" sz="1686" spc="165">
                <a:solidFill>
                  <a:srgbClr val="FFFFFF"/>
                </a:solidFill>
                <a:latin typeface="Emblema One"/>
              </a:rPr>
              <a:t>Python jest łatwy do nauki dzięki swojej prostocie i przejrzystości. Więcej czasu można poświęcić na eksperymentowanie niż samo pisanie kodu.</a:t>
            </a:r>
          </a:p>
        </p:txBody>
      </p:sp>
      <p:sp>
        <p:nvSpPr>
          <p:cNvPr name="TextBox 30" id="30"/>
          <p:cNvSpPr txBox="true"/>
          <p:nvPr/>
        </p:nvSpPr>
        <p:spPr>
          <a:xfrm rot="0">
            <a:off x="11431384" y="5556440"/>
            <a:ext cx="5295120" cy="1472340"/>
          </a:xfrm>
          <a:prstGeom prst="rect">
            <a:avLst/>
          </a:prstGeom>
        </p:spPr>
        <p:txBody>
          <a:bodyPr anchor="t" rtlCol="false" tIns="0" lIns="0" bIns="0" rIns="0">
            <a:spAutoFit/>
          </a:bodyPr>
          <a:lstStyle/>
          <a:p>
            <a:pPr algn="ctr" marL="0" indent="0" lvl="0">
              <a:lnSpc>
                <a:spcPts val="2326"/>
              </a:lnSpc>
              <a:spcBef>
                <a:spcPct val="0"/>
              </a:spcBef>
            </a:pPr>
            <a:r>
              <a:rPr lang="en-US" sz="1686" spc="165">
                <a:solidFill>
                  <a:srgbClr val="FFFFFF"/>
                </a:solidFill>
                <a:latin typeface="Emblema One"/>
              </a:rPr>
              <a:t>Python jest oprogramowaniem open source. Istnieje wiele otwartych bibliotek Pythona służacych do manipulacji oraz wizualizacji zebranych danych</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2758421" y="-4071960"/>
            <a:ext cx="7995755" cy="7575978"/>
          </a:xfrm>
          <a:custGeom>
            <a:avLst/>
            <a:gdLst/>
            <a:ahLst/>
            <a:cxnLst/>
            <a:rect r="r" b="b" t="t" l="l"/>
            <a:pathLst>
              <a:path h="7575978" w="7995755">
                <a:moveTo>
                  <a:pt x="0" y="0"/>
                </a:moveTo>
                <a:lnTo>
                  <a:pt x="7995755" y="0"/>
                </a:lnTo>
                <a:lnTo>
                  <a:pt x="7995755" y="7575978"/>
                </a:lnTo>
                <a:lnTo>
                  <a:pt x="0" y="7575978"/>
                </a:lnTo>
                <a:lnTo>
                  <a:pt x="0" y="0"/>
                </a:lnTo>
                <a:close/>
              </a:path>
            </a:pathLst>
          </a:custGeom>
          <a:blipFill>
            <a:blip r:embed="rId2"/>
            <a:stretch>
              <a:fillRect l="0" t="0" r="0" b="0"/>
            </a:stretch>
          </a:blipFill>
        </p:spPr>
      </p:sp>
      <p:sp>
        <p:nvSpPr>
          <p:cNvPr name="Freeform 3" id="3"/>
          <p:cNvSpPr/>
          <p:nvPr/>
        </p:nvSpPr>
        <p:spPr>
          <a:xfrm flipH="false" flipV="false" rot="-5033790">
            <a:off x="-3142758" y="5113384"/>
            <a:ext cx="7336933" cy="6529870"/>
          </a:xfrm>
          <a:custGeom>
            <a:avLst/>
            <a:gdLst/>
            <a:ahLst/>
            <a:cxnLst/>
            <a:rect r="r" b="b" t="t" l="l"/>
            <a:pathLst>
              <a:path h="6529870" w="7336933">
                <a:moveTo>
                  <a:pt x="0" y="0"/>
                </a:moveTo>
                <a:lnTo>
                  <a:pt x="7336932" y="0"/>
                </a:lnTo>
                <a:lnTo>
                  <a:pt x="7336932" y="6529871"/>
                </a:lnTo>
                <a:lnTo>
                  <a:pt x="0" y="6529871"/>
                </a:lnTo>
                <a:lnTo>
                  <a:pt x="0" y="0"/>
                </a:lnTo>
                <a:close/>
              </a:path>
            </a:pathLst>
          </a:custGeom>
          <a:blipFill>
            <a:blip r:embed="rId3"/>
            <a:stretch>
              <a:fillRect l="0" t="0" r="0" b="0"/>
            </a:stretch>
          </a:blipFill>
        </p:spPr>
      </p:sp>
      <p:sp>
        <p:nvSpPr>
          <p:cNvPr name="Freeform 4" id="4"/>
          <p:cNvSpPr/>
          <p:nvPr/>
        </p:nvSpPr>
        <p:spPr>
          <a:xfrm flipH="false" flipV="false" rot="-447366">
            <a:off x="12955621" y="-916530"/>
            <a:ext cx="4068454" cy="3890459"/>
          </a:xfrm>
          <a:custGeom>
            <a:avLst/>
            <a:gdLst/>
            <a:ahLst/>
            <a:cxnLst/>
            <a:rect r="r" b="b" t="t" l="l"/>
            <a:pathLst>
              <a:path h="3890459" w="4068454">
                <a:moveTo>
                  <a:pt x="0" y="0"/>
                </a:moveTo>
                <a:lnTo>
                  <a:pt x="4068454" y="0"/>
                </a:lnTo>
                <a:lnTo>
                  <a:pt x="4068454" y="3890460"/>
                </a:lnTo>
                <a:lnTo>
                  <a:pt x="0" y="3890460"/>
                </a:lnTo>
                <a:lnTo>
                  <a:pt x="0" y="0"/>
                </a:lnTo>
                <a:close/>
              </a:path>
            </a:pathLst>
          </a:custGeom>
          <a:blipFill>
            <a:blip r:embed="rId4"/>
            <a:stretch>
              <a:fillRect l="0" t="0" r="0" b="0"/>
            </a:stretch>
          </a:blipFill>
        </p:spPr>
      </p:sp>
      <p:sp>
        <p:nvSpPr>
          <p:cNvPr name="Freeform 5" id="5"/>
          <p:cNvSpPr/>
          <p:nvPr/>
        </p:nvSpPr>
        <p:spPr>
          <a:xfrm flipH="false" flipV="false" rot="-447366">
            <a:off x="16027215" y="8341770"/>
            <a:ext cx="4068454" cy="3890459"/>
          </a:xfrm>
          <a:custGeom>
            <a:avLst/>
            <a:gdLst/>
            <a:ahLst/>
            <a:cxnLst/>
            <a:rect r="r" b="b" t="t" l="l"/>
            <a:pathLst>
              <a:path h="3890459" w="4068454">
                <a:moveTo>
                  <a:pt x="0" y="0"/>
                </a:moveTo>
                <a:lnTo>
                  <a:pt x="4068454" y="0"/>
                </a:lnTo>
                <a:lnTo>
                  <a:pt x="4068454" y="3890460"/>
                </a:lnTo>
                <a:lnTo>
                  <a:pt x="0" y="3890460"/>
                </a:lnTo>
                <a:lnTo>
                  <a:pt x="0" y="0"/>
                </a:lnTo>
                <a:close/>
              </a:path>
            </a:pathLst>
          </a:custGeom>
          <a:blipFill>
            <a:blip r:embed="rId4"/>
            <a:stretch>
              <a:fillRect l="0" t="0" r="0" b="0"/>
            </a:stretch>
          </a:blipFill>
        </p:spPr>
      </p:sp>
      <p:sp>
        <p:nvSpPr>
          <p:cNvPr name="Freeform 6" id="6"/>
          <p:cNvSpPr/>
          <p:nvPr/>
        </p:nvSpPr>
        <p:spPr>
          <a:xfrm flipH="false" flipV="false" rot="0">
            <a:off x="5647169" y="1017249"/>
            <a:ext cx="6966797" cy="7505524"/>
          </a:xfrm>
          <a:custGeom>
            <a:avLst/>
            <a:gdLst/>
            <a:ahLst/>
            <a:cxnLst/>
            <a:rect r="r" b="b" t="t" l="l"/>
            <a:pathLst>
              <a:path h="7505524" w="6966797">
                <a:moveTo>
                  <a:pt x="0" y="0"/>
                </a:moveTo>
                <a:lnTo>
                  <a:pt x="6966797" y="0"/>
                </a:lnTo>
                <a:lnTo>
                  <a:pt x="6966797" y="7505524"/>
                </a:lnTo>
                <a:lnTo>
                  <a:pt x="0" y="7505524"/>
                </a:lnTo>
                <a:lnTo>
                  <a:pt x="0" y="0"/>
                </a:lnTo>
                <a:close/>
              </a:path>
            </a:pathLst>
          </a:custGeom>
          <a:blipFill>
            <a:blip r:embed="rId5">
              <a:alphaModFix amt="70000"/>
            </a:blip>
            <a:stretch>
              <a:fillRect l="0" t="0" r="0" b="0"/>
            </a:stretch>
          </a:blipFill>
          <a:ln cap="sq">
            <a:noFill/>
            <a:prstDash val="solid"/>
            <a:miter/>
          </a:ln>
        </p:spPr>
      </p:sp>
      <p:sp>
        <p:nvSpPr>
          <p:cNvPr name="TextBox 7" id="7"/>
          <p:cNvSpPr txBox="true"/>
          <p:nvPr/>
        </p:nvSpPr>
        <p:spPr>
          <a:xfrm rot="0">
            <a:off x="6761639" y="4264978"/>
            <a:ext cx="4764723" cy="1576069"/>
          </a:xfrm>
          <a:prstGeom prst="rect">
            <a:avLst/>
          </a:prstGeom>
        </p:spPr>
        <p:txBody>
          <a:bodyPr anchor="t" rtlCol="false" tIns="0" lIns="0" bIns="0" rIns="0">
            <a:spAutoFit/>
          </a:bodyPr>
          <a:lstStyle/>
          <a:p>
            <a:pPr algn="ctr">
              <a:lnSpc>
                <a:spcPts val="12880"/>
              </a:lnSpc>
            </a:pPr>
            <a:r>
              <a:rPr lang="en-US" sz="9200">
                <a:solidFill>
                  <a:srgbClr val="FFFFFF"/>
                </a:solidFill>
                <a:latin typeface="Emblema One"/>
              </a:rPr>
              <a:t>NumPy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494633">
            <a:off x="-2022061" y="8242530"/>
            <a:ext cx="4315504" cy="4088940"/>
          </a:xfrm>
          <a:custGeom>
            <a:avLst/>
            <a:gdLst/>
            <a:ahLst/>
            <a:cxnLst/>
            <a:rect r="r" b="b" t="t" l="l"/>
            <a:pathLst>
              <a:path h="4088940" w="4315504">
                <a:moveTo>
                  <a:pt x="0" y="0"/>
                </a:moveTo>
                <a:lnTo>
                  <a:pt x="4315504" y="0"/>
                </a:lnTo>
                <a:lnTo>
                  <a:pt x="4315504" y="4088940"/>
                </a:lnTo>
                <a:lnTo>
                  <a:pt x="0" y="4088940"/>
                </a:lnTo>
                <a:lnTo>
                  <a:pt x="0" y="0"/>
                </a:lnTo>
                <a:close/>
              </a:path>
            </a:pathLst>
          </a:custGeom>
          <a:blipFill>
            <a:blip r:embed="rId2"/>
            <a:stretch>
              <a:fillRect l="0" t="0" r="0" b="0"/>
            </a:stretch>
          </a:blipFill>
        </p:spPr>
      </p:sp>
      <p:sp>
        <p:nvSpPr>
          <p:cNvPr name="Freeform 3" id="3"/>
          <p:cNvSpPr/>
          <p:nvPr/>
        </p:nvSpPr>
        <p:spPr>
          <a:xfrm flipH="false" flipV="false" rot="313119">
            <a:off x="15158388" y="-1579634"/>
            <a:ext cx="5214256" cy="4986132"/>
          </a:xfrm>
          <a:custGeom>
            <a:avLst/>
            <a:gdLst/>
            <a:ahLst/>
            <a:cxnLst/>
            <a:rect r="r" b="b" t="t" l="l"/>
            <a:pathLst>
              <a:path h="4986132" w="5214256">
                <a:moveTo>
                  <a:pt x="0" y="0"/>
                </a:moveTo>
                <a:lnTo>
                  <a:pt x="5214256" y="0"/>
                </a:lnTo>
                <a:lnTo>
                  <a:pt x="5214256" y="4986132"/>
                </a:lnTo>
                <a:lnTo>
                  <a:pt x="0" y="4986132"/>
                </a:lnTo>
                <a:lnTo>
                  <a:pt x="0" y="0"/>
                </a:lnTo>
                <a:close/>
              </a:path>
            </a:pathLst>
          </a:custGeom>
          <a:blipFill>
            <a:blip r:embed="rId3"/>
            <a:stretch>
              <a:fillRect l="0" t="0" r="0" b="0"/>
            </a:stretch>
          </a:blipFill>
        </p:spPr>
      </p:sp>
      <p:sp>
        <p:nvSpPr>
          <p:cNvPr name="AutoShape 4" id="4"/>
          <p:cNvSpPr/>
          <p:nvPr/>
        </p:nvSpPr>
        <p:spPr>
          <a:xfrm>
            <a:off x="476557" y="903907"/>
            <a:ext cx="10326859" cy="0"/>
          </a:xfrm>
          <a:prstGeom prst="line">
            <a:avLst/>
          </a:prstGeom>
          <a:ln cap="flat" w="38100">
            <a:solidFill>
              <a:srgbClr val="FFFFFF"/>
            </a:solidFill>
            <a:prstDash val="solid"/>
            <a:headEnd type="none" len="sm" w="sm"/>
            <a:tailEnd type="none" len="sm" w="sm"/>
          </a:ln>
        </p:spPr>
      </p:sp>
      <p:grpSp>
        <p:nvGrpSpPr>
          <p:cNvPr name="Group 5" id="5"/>
          <p:cNvGrpSpPr/>
          <p:nvPr/>
        </p:nvGrpSpPr>
        <p:grpSpPr>
          <a:xfrm rot="0">
            <a:off x="11067706" y="3066704"/>
            <a:ext cx="1290999" cy="1290999"/>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D1354"/>
            </a:solidFill>
          </p:spPr>
        </p:sp>
      </p:grpSp>
      <p:grpSp>
        <p:nvGrpSpPr>
          <p:cNvPr name="Group 7" id="7"/>
          <p:cNvGrpSpPr/>
          <p:nvPr/>
        </p:nvGrpSpPr>
        <p:grpSpPr>
          <a:xfrm rot="0">
            <a:off x="14796582" y="3066704"/>
            <a:ext cx="1290999" cy="1290999"/>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D1354"/>
            </a:solidFill>
          </p:spPr>
        </p:sp>
      </p:grpSp>
      <p:grpSp>
        <p:nvGrpSpPr>
          <p:cNvPr name="Group 9" id="9"/>
          <p:cNvGrpSpPr/>
          <p:nvPr/>
        </p:nvGrpSpPr>
        <p:grpSpPr>
          <a:xfrm rot="0">
            <a:off x="11067706" y="5503156"/>
            <a:ext cx="1290999" cy="1290999"/>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D1354"/>
            </a:solidFill>
          </p:spPr>
        </p:sp>
      </p:grpSp>
      <p:grpSp>
        <p:nvGrpSpPr>
          <p:cNvPr name="Group 11" id="11"/>
          <p:cNvGrpSpPr/>
          <p:nvPr/>
        </p:nvGrpSpPr>
        <p:grpSpPr>
          <a:xfrm rot="0">
            <a:off x="14796582" y="5503156"/>
            <a:ext cx="1290999" cy="1290999"/>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D1354"/>
            </a:solidFill>
          </p:spPr>
        </p:sp>
      </p:grpSp>
      <p:sp>
        <p:nvSpPr>
          <p:cNvPr name="Freeform 13" id="13"/>
          <p:cNvSpPr/>
          <p:nvPr/>
        </p:nvSpPr>
        <p:spPr>
          <a:xfrm flipH="false" flipV="false" rot="0">
            <a:off x="5587252" y="3961203"/>
            <a:ext cx="3292208" cy="2382736"/>
          </a:xfrm>
          <a:custGeom>
            <a:avLst/>
            <a:gdLst/>
            <a:ahLst/>
            <a:cxnLst/>
            <a:rect r="r" b="b" t="t" l="l"/>
            <a:pathLst>
              <a:path h="2382736" w="3292208">
                <a:moveTo>
                  <a:pt x="0" y="0"/>
                </a:moveTo>
                <a:lnTo>
                  <a:pt x="3292208" y="0"/>
                </a:lnTo>
                <a:lnTo>
                  <a:pt x="3292208" y="2382736"/>
                </a:lnTo>
                <a:lnTo>
                  <a:pt x="0" y="23827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476522" y="162363"/>
            <a:ext cx="9011513" cy="639318"/>
          </a:xfrm>
          <a:prstGeom prst="rect">
            <a:avLst/>
          </a:prstGeom>
        </p:spPr>
        <p:txBody>
          <a:bodyPr anchor="t" rtlCol="false" tIns="0" lIns="0" bIns="0" rIns="0">
            <a:spAutoFit/>
          </a:bodyPr>
          <a:lstStyle/>
          <a:p>
            <a:pPr>
              <a:lnSpc>
                <a:spcPts val="4955"/>
              </a:lnSpc>
            </a:pPr>
            <a:r>
              <a:rPr lang="en-US" sz="4200">
                <a:solidFill>
                  <a:srgbClr val="FFFFFF"/>
                </a:solidFill>
                <a:latin typeface="Emblema One"/>
              </a:rPr>
              <a:t>NumPy - wprowadzenie</a:t>
            </a:r>
          </a:p>
        </p:txBody>
      </p:sp>
      <p:sp>
        <p:nvSpPr>
          <p:cNvPr name="TextBox 15" id="15"/>
          <p:cNvSpPr txBox="true"/>
          <p:nvPr/>
        </p:nvSpPr>
        <p:spPr>
          <a:xfrm rot="0">
            <a:off x="10213489" y="4537213"/>
            <a:ext cx="2999434" cy="737343"/>
          </a:xfrm>
          <a:prstGeom prst="rect">
            <a:avLst/>
          </a:prstGeom>
        </p:spPr>
        <p:txBody>
          <a:bodyPr anchor="t" rtlCol="false" tIns="0" lIns="0" bIns="0" rIns="0">
            <a:spAutoFit/>
          </a:bodyPr>
          <a:lstStyle/>
          <a:p>
            <a:pPr algn="ctr">
              <a:lnSpc>
                <a:spcPts val="2934"/>
              </a:lnSpc>
              <a:spcBef>
                <a:spcPct val="0"/>
              </a:spcBef>
            </a:pPr>
            <a:r>
              <a:rPr lang="en-US" sz="2095">
                <a:solidFill>
                  <a:srgbClr val="FFFFFF"/>
                </a:solidFill>
                <a:latin typeface="Emblema One"/>
              </a:rPr>
              <a:t>TRANSFORMATA FOURIERA</a:t>
            </a:r>
          </a:p>
        </p:txBody>
      </p:sp>
      <p:sp>
        <p:nvSpPr>
          <p:cNvPr name="TextBox 16" id="16"/>
          <p:cNvSpPr txBox="true"/>
          <p:nvPr/>
        </p:nvSpPr>
        <p:spPr>
          <a:xfrm rot="0">
            <a:off x="13942364" y="4537213"/>
            <a:ext cx="2999434" cy="737343"/>
          </a:xfrm>
          <a:prstGeom prst="rect">
            <a:avLst/>
          </a:prstGeom>
        </p:spPr>
        <p:txBody>
          <a:bodyPr anchor="t" rtlCol="false" tIns="0" lIns="0" bIns="0" rIns="0">
            <a:spAutoFit/>
          </a:bodyPr>
          <a:lstStyle/>
          <a:p>
            <a:pPr algn="ctr">
              <a:lnSpc>
                <a:spcPts val="2934"/>
              </a:lnSpc>
              <a:spcBef>
                <a:spcPct val="0"/>
              </a:spcBef>
            </a:pPr>
            <a:r>
              <a:rPr lang="en-US" sz="2095">
                <a:solidFill>
                  <a:srgbClr val="FFFFFF"/>
                </a:solidFill>
                <a:latin typeface="Emblema One"/>
              </a:rPr>
              <a:t>GENERATOR LICZB LOSOWYCH</a:t>
            </a:r>
          </a:p>
        </p:txBody>
      </p:sp>
      <p:sp>
        <p:nvSpPr>
          <p:cNvPr name="TextBox 17" id="17"/>
          <p:cNvSpPr txBox="true"/>
          <p:nvPr/>
        </p:nvSpPr>
        <p:spPr>
          <a:xfrm rot="0">
            <a:off x="10213489" y="7149685"/>
            <a:ext cx="2999434" cy="737343"/>
          </a:xfrm>
          <a:prstGeom prst="rect">
            <a:avLst/>
          </a:prstGeom>
        </p:spPr>
        <p:txBody>
          <a:bodyPr anchor="t" rtlCol="false" tIns="0" lIns="0" bIns="0" rIns="0">
            <a:spAutoFit/>
          </a:bodyPr>
          <a:lstStyle/>
          <a:p>
            <a:pPr algn="ctr">
              <a:lnSpc>
                <a:spcPts val="2934"/>
              </a:lnSpc>
              <a:spcBef>
                <a:spcPct val="0"/>
              </a:spcBef>
            </a:pPr>
            <a:r>
              <a:rPr lang="en-US" sz="2095">
                <a:solidFill>
                  <a:srgbClr val="FFFFFF"/>
                </a:solidFill>
                <a:latin typeface="Emblema One"/>
              </a:rPr>
              <a:t>OPERACJE ALGEBRY LINIOWEJ</a:t>
            </a:r>
          </a:p>
        </p:txBody>
      </p:sp>
      <p:sp>
        <p:nvSpPr>
          <p:cNvPr name="TextBox 18" id="18"/>
          <p:cNvSpPr txBox="true"/>
          <p:nvPr/>
        </p:nvSpPr>
        <p:spPr>
          <a:xfrm rot="0">
            <a:off x="13942364" y="7149685"/>
            <a:ext cx="2999434" cy="1480293"/>
          </a:xfrm>
          <a:prstGeom prst="rect">
            <a:avLst/>
          </a:prstGeom>
        </p:spPr>
        <p:txBody>
          <a:bodyPr anchor="t" rtlCol="false" tIns="0" lIns="0" bIns="0" rIns="0">
            <a:spAutoFit/>
          </a:bodyPr>
          <a:lstStyle/>
          <a:p>
            <a:pPr algn="ctr">
              <a:lnSpc>
                <a:spcPts val="2934"/>
              </a:lnSpc>
              <a:spcBef>
                <a:spcPct val="0"/>
              </a:spcBef>
            </a:pPr>
            <a:r>
              <a:rPr lang="en-US" sz="2095">
                <a:solidFill>
                  <a:srgbClr val="FFFFFF"/>
                </a:solidFill>
                <a:latin typeface="Emblema One"/>
              </a:rPr>
              <a:t>FUNKCJE DO WYKONYWANIA OBLICZEŃ ELEMENT-WISE</a:t>
            </a:r>
          </a:p>
        </p:txBody>
      </p:sp>
      <p:sp>
        <p:nvSpPr>
          <p:cNvPr name="TextBox 19" id="19"/>
          <p:cNvSpPr txBox="true"/>
          <p:nvPr/>
        </p:nvSpPr>
        <p:spPr>
          <a:xfrm rot="0">
            <a:off x="11419569" y="3444155"/>
            <a:ext cx="587274" cy="517048"/>
          </a:xfrm>
          <a:prstGeom prst="rect">
            <a:avLst/>
          </a:prstGeom>
        </p:spPr>
        <p:txBody>
          <a:bodyPr anchor="t" rtlCol="false" tIns="0" lIns="0" bIns="0" rIns="0">
            <a:spAutoFit/>
          </a:bodyPr>
          <a:lstStyle/>
          <a:p>
            <a:pPr algn="ctr" marL="0" indent="0" lvl="0">
              <a:lnSpc>
                <a:spcPts val="3921"/>
              </a:lnSpc>
            </a:pPr>
            <a:r>
              <a:rPr lang="en-US" sz="3267">
                <a:solidFill>
                  <a:srgbClr val="FFFFFF"/>
                </a:solidFill>
                <a:latin typeface="Roboto"/>
              </a:rPr>
              <a:t>1</a:t>
            </a:r>
          </a:p>
        </p:txBody>
      </p:sp>
      <p:sp>
        <p:nvSpPr>
          <p:cNvPr name="TextBox 20" id="20"/>
          <p:cNvSpPr txBox="true"/>
          <p:nvPr/>
        </p:nvSpPr>
        <p:spPr>
          <a:xfrm rot="0">
            <a:off x="15148444" y="3444155"/>
            <a:ext cx="587274" cy="517048"/>
          </a:xfrm>
          <a:prstGeom prst="rect">
            <a:avLst/>
          </a:prstGeom>
        </p:spPr>
        <p:txBody>
          <a:bodyPr anchor="t" rtlCol="false" tIns="0" lIns="0" bIns="0" rIns="0">
            <a:spAutoFit/>
          </a:bodyPr>
          <a:lstStyle/>
          <a:p>
            <a:pPr algn="ctr" marL="0" indent="0" lvl="0">
              <a:lnSpc>
                <a:spcPts val="3921"/>
              </a:lnSpc>
            </a:pPr>
            <a:r>
              <a:rPr lang="en-US" sz="3267">
                <a:solidFill>
                  <a:srgbClr val="FFFFFF"/>
                </a:solidFill>
                <a:latin typeface="Roboto"/>
              </a:rPr>
              <a:t>2</a:t>
            </a:r>
          </a:p>
        </p:txBody>
      </p:sp>
      <p:sp>
        <p:nvSpPr>
          <p:cNvPr name="TextBox 21" id="21"/>
          <p:cNvSpPr txBox="true"/>
          <p:nvPr/>
        </p:nvSpPr>
        <p:spPr>
          <a:xfrm rot="0">
            <a:off x="11420542" y="5874631"/>
            <a:ext cx="587274" cy="517048"/>
          </a:xfrm>
          <a:prstGeom prst="rect">
            <a:avLst/>
          </a:prstGeom>
        </p:spPr>
        <p:txBody>
          <a:bodyPr anchor="t" rtlCol="false" tIns="0" lIns="0" bIns="0" rIns="0">
            <a:spAutoFit/>
          </a:bodyPr>
          <a:lstStyle/>
          <a:p>
            <a:pPr algn="ctr" marL="0" indent="0" lvl="0">
              <a:lnSpc>
                <a:spcPts val="3921"/>
              </a:lnSpc>
            </a:pPr>
            <a:r>
              <a:rPr lang="en-US" sz="3267">
                <a:solidFill>
                  <a:srgbClr val="FFFFFF"/>
                </a:solidFill>
                <a:latin typeface="Roboto"/>
              </a:rPr>
              <a:t>3</a:t>
            </a:r>
          </a:p>
        </p:txBody>
      </p:sp>
      <p:sp>
        <p:nvSpPr>
          <p:cNvPr name="TextBox 22" id="22"/>
          <p:cNvSpPr txBox="true"/>
          <p:nvPr/>
        </p:nvSpPr>
        <p:spPr>
          <a:xfrm rot="0">
            <a:off x="15148444" y="5880607"/>
            <a:ext cx="587274" cy="517048"/>
          </a:xfrm>
          <a:prstGeom prst="rect">
            <a:avLst/>
          </a:prstGeom>
        </p:spPr>
        <p:txBody>
          <a:bodyPr anchor="t" rtlCol="false" tIns="0" lIns="0" bIns="0" rIns="0">
            <a:spAutoFit/>
          </a:bodyPr>
          <a:lstStyle/>
          <a:p>
            <a:pPr algn="ctr" marL="0" indent="0" lvl="0">
              <a:lnSpc>
                <a:spcPts val="3921"/>
              </a:lnSpc>
            </a:pPr>
            <a:r>
              <a:rPr lang="en-US" sz="3267">
                <a:solidFill>
                  <a:srgbClr val="FFFFFF"/>
                </a:solidFill>
                <a:latin typeface="Roboto"/>
              </a:rPr>
              <a:t>4</a:t>
            </a:r>
          </a:p>
        </p:txBody>
      </p:sp>
      <p:sp>
        <p:nvSpPr>
          <p:cNvPr name="TextBox 23" id="23"/>
          <p:cNvSpPr txBox="true"/>
          <p:nvPr/>
        </p:nvSpPr>
        <p:spPr>
          <a:xfrm rot="0">
            <a:off x="1028700" y="1128310"/>
            <a:ext cx="7723446" cy="2334895"/>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NumPy jest to popularna biblioteka języka Python do wykonywania obliczeń matematycznych. Głównym atrybutem tego modułu jest możliwość wykonywania operacji na macierzach, jednak oferuje też dużo innych funkcjonalności.</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088749">
            <a:off x="15238549" y="7531796"/>
            <a:ext cx="2440941" cy="2312792"/>
          </a:xfrm>
          <a:custGeom>
            <a:avLst/>
            <a:gdLst/>
            <a:ahLst/>
            <a:cxnLst/>
            <a:rect r="r" b="b" t="t" l="l"/>
            <a:pathLst>
              <a:path h="2312792" w="2440941">
                <a:moveTo>
                  <a:pt x="0" y="0"/>
                </a:moveTo>
                <a:lnTo>
                  <a:pt x="2440941" y="0"/>
                </a:lnTo>
                <a:lnTo>
                  <a:pt x="2440941" y="2312792"/>
                </a:lnTo>
                <a:lnTo>
                  <a:pt x="0" y="2312792"/>
                </a:lnTo>
                <a:lnTo>
                  <a:pt x="0" y="0"/>
                </a:lnTo>
                <a:close/>
              </a:path>
            </a:pathLst>
          </a:custGeom>
          <a:blipFill>
            <a:blip r:embed="rId2"/>
            <a:stretch>
              <a:fillRect l="0" t="0" r="0" b="0"/>
            </a:stretch>
          </a:blipFill>
        </p:spPr>
      </p:sp>
      <p:sp>
        <p:nvSpPr>
          <p:cNvPr name="Freeform 3" id="3"/>
          <p:cNvSpPr/>
          <p:nvPr/>
        </p:nvSpPr>
        <p:spPr>
          <a:xfrm flipH="false" flipV="false" rot="313119">
            <a:off x="13667511" y="-2216185"/>
            <a:ext cx="5583018" cy="5338761"/>
          </a:xfrm>
          <a:custGeom>
            <a:avLst/>
            <a:gdLst/>
            <a:ahLst/>
            <a:cxnLst/>
            <a:rect r="r" b="b" t="t" l="l"/>
            <a:pathLst>
              <a:path h="5338761" w="5583018">
                <a:moveTo>
                  <a:pt x="0" y="0"/>
                </a:moveTo>
                <a:lnTo>
                  <a:pt x="5583018" y="0"/>
                </a:lnTo>
                <a:lnTo>
                  <a:pt x="5583018" y="5338761"/>
                </a:lnTo>
                <a:lnTo>
                  <a:pt x="0" y="5338761"/>
                </a:lnTo>
                <a:lnTo>
                  <a:pt x="0" y="0"/>
                </a:lnTo>
                <a:close/>
              </a:path>
            </a:pathLst>
          </a:custGeom>
          <a:blipFill>
            <a:blip r:embed="rId3"/>
            <a:stretch>
              <a:fillRect l="0" t="0" r="0" b="0"/>
            </a:stretch>
          </a:blipFill>
        </p:spPr>
      </p:sp>
      <p:sp>
        <p:nvSpPr>
          <p:cNvPr name="Freeform 4" id="4"/>
          <p:cNvSpPr/>
          <p:nvPr/>
        </p:nvSpPr>
        <p:spPr>
          <a:xfrm flipH="false" flipV="false" rot="1705580">
            <a:off x="-2362671" y="6401890"/>
            <a:ext cx="7824542" cy="6963843"/>
          </a:xfrm>
          <a:custGeom>
            <a:avLst/>
            <a:gdLst/>
            <a:ahLst/>
            <a:cxnLst/>
            <a:rect r="r" b="b" t="t" l="l"/>
            <a:pathLst>
              <a:path h="6963843" w="7824542">
                <a:moveTo>
                  <a:pt x="0" y="0"/>
                </a:moveTo>
                <a:lnTo>
                  <a:pt x="7824542" y="0"/>
                </a:lnTo>
                <a:lnTo>
                  <a:pt x="7824542" y="6963843"/>
                </a:lnTo>
                <a:lnTo>
                  <a:pt x="0" y="6963843"/>
                </a:lnTo>
                <a:lnTo>
                  <a:pt x="0" y="0"/>
                </a:lnTo>
                <a:close/>
              </a:path>
            </a:pathLst>
          </a:custGeom>
          <a:blipFill>
            <a:blip r:embed="rId4"/>
            <a:stretch>
              <a:fillRect l="0" t="0" r="0" b="0"/>
            </a:stretch>
          </a:blipFill>
        </p:spPr>
      </p:sp>
      <p:sp>
        <p:nvSpPr>
          <p:cNvPr name="Freeform 5" id="5"/>
          <p:cNvSpPr/>
          <p:nvPr/>
        </p:nvSpPr>
        <p:spPr>
          <a:xfrm flipH="false" flipV="false" rot="6959566">
            <a:off x="-761750" y="523555"/>
            <a:ext cx="2895099" cy="2768439"/>
          </a:xfrm>
          <a:custGeom>
            <a:avLst/>
            <a:gdLst/>
            <a:ahLst/>
            <a:cxnLst/>
            <a:rect r="r" b="b" t="t" l="l"/>
            <a:pathLst>
              <a:path h="2768439" w="2895099">
                <a:moveTo>
                  <a:pt x="0" y="0"/>
                </a:moveTo>
                <a:lnTo>
                  <a:pt x="2895100" y="0"/>
                </a:lnTo>
                <a:lnTo>
                  <a:pt x="2895100" y="2768439"/>
                </a:lnTo>
                <a:lnTo>
                  <a:pt x="0" y="2768439"/>
                </a:lnTo>
                <a:lnTo>
                  <a:pt x="0" y="0"/>
                </a:lnTo>
                <a:close/>
              </a:path>
            </a:pathLst>
          </a:custGeom>
          <a:blipFill>
            <a:blip r:embed="rId3"/>
            <a:stretch>
              <a:fillRect l="0" t="0" r="0" b="0"/>
            </a:stretch>
          </a:blipFill>
        </p:spPr>
      </p:sp>
      <p:grpSp>
        <p:nvGrpSpPr>
          <p:cNvPr name="Group 6" id="6"/>
          <p:cNvGrpSpPr/>
          <p:nvPr/>
        </p:nvGrpSpPr>
        <p:grpSpPr>
          <a:xfrm rot="0">
            <a:off x="2945819" y="2901953"/>
            <a:ext cx="6864054" cy="4114800"/>
            <a:chOff x="0" y="0"/>
            <a:chExt cx="9152072" cy="5486400"/>
          </a:xfrm>
        </p:grpSpPr>
        <p:sp>
          <p:nvSpPr>
            <p:cNvPr name="Freeform 7" id="7"/>
            <p:cNvSpPr/>
            <p:nvPr/>
          </p:nvSpPr>
          <p:spPr>
            <a:xfrm flipH="false" flipV="false" rot="0">
              <a:off x="5462645" y="0"/>
              <a:ext cx="239407" cy="5486400"/>
            </a:xfrm>
            <a:custGeom>
              <a:avLst/>
              <a:gdLst/>
              <a:ahLst/>
              <a:cxnLst/>
              <a:rect r="r" b="b" t="t" l="l"/>
              <a:pathLst>
                <a:path h="5486400" w="239407">
                  <a:moveTo>
                    <a:pt x="0" y="0"/>
                  </a:moveTo>
                  <a:lnTo>
                    <a:pt x="239407" y="0"/>
                  </a:lnTo>
                  <a:lnTo>
                    <a:pt x="239407"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0" y="1500821"/>
              <a:ext cx="9152072" cy="1998133"/>
            </a:xfrm>
            <a:prstGeom prst="rect">
              <a:avLst/>
            </a:prstGeom>
          </p:spPr>
          <p:txBody>
            <a:bodyPr anchor="t" rtlCol="false" tIns="0" lIns="0" bIns="0" rIns="0">
              <a:spAutoFit/>
            </a:bodyPr>
            <a:lstStyle/>
            <a:p>
              <a:pPr>
                <a:lnSpc>
                  <a:spcPts val="5900"/>
                </a:lnSpc>
              </a:pPr>
              <a:r>
                <a:rPr lang="en-US" sz="5000">
                  <a:solidFill>
                    <a:srgbClr val="FFFFFF"/>
                  </a:solidFill>
                  <a:latin typeface="Emblema One"/>
                </a:rPr>
                <a:t>NumPy - instalacja</a:t>
              </a:r>
            </a:p>
          </p:txBody>
        </p:sp>
      </p:grpSp>
      <p:sp>
        <p:nvSpPr>
          <p:cNvPr name="TextBox 9" id="9"/>
          <p:cNvSpPr txBox="true"/>
          <p:nvPr/>
        </p:nvSpPr>
        <p:spPr>
          <a:xfrm rot="0">
            <a:off x="7368685" y="2714628"/>
            <a:ext cx="7960107" cy="4441825"/>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FFFFFF"/>
                </a:solidFill>
                <a:latin typeface="Emblema One"/>
              </a:rPr>
              <a:t>Oczywiście do pracy z NumPy potrzebna jest lokalna instalcja Python-a</a:t>
            </a:r>
          </a:p>
          <a:p>
            <a:pPr marL="539749" indent="-269875" lvl="1">
              <a:lnSpc>
                <a:spcPts val="3499"/>
              </a:lnSpc>
              <a:buFont typeface="Arial"/>
              <a:buChar char="•"/>
            </a:pPr>
            <a:r>
              <a:rPr lang="en-US" sz="2499">
                <a:solidFill>
                  <a:srgbClr val="FFFFFF"/>
                </a:solidFill>
                <a:latin typeface="Emblema One"/>
              </a:rPr>
              <a:t>Jeżeli używamy menedżera pakietów PIP to wierszu poleceń wystarczy wpisać:</a:t>
            </a:r>
          </a:p>
          <a:p>
            <a:pPr marL="1079499" indent="-359833" lvl="2">
              <a:lnSpc>
                <a:spcPts val="3499"/>
              </a:lnSpc>
              <a:buFont typeface="Arial"/>
              <a:buChar char="⚬"/>
            </a:pPr>
            <a:r>
              <a:rPr lang="en-US" sz="2499">
                <a:solidFill>
                  <a:srgbClr val="38B6FF"/>
                </a:solidFill>
                <a:latin typeface="Paytone One"/>
              </a:rPr>
              <a:t>pip install numpy</a:t>
            </a:r>
          </a:p>
          <a:p>
            <a:pPr marL="539749" indent="-269875" lvl="1">
              <a:lnSpc>
                <a:spcPts val="3499"/>
              </a:lnSpc>
              <a:buFont typeface="Arial"/>
              <a:buChar char="•"/>
            </a:pPr>
            <a:r>
              <a:rPr lang="en-US" sz="2499">
                <a:solidFill>
                  <a:srgbClr val="FFFFFF"/>
                </a:solidFill>
                <a:latin typeface="Emblema One"/>
              </a:rPr>
              <a:t>Przyjęło się importować bibliotekę NumPy w poniższy sposób:</a:t>
            </a:r>
          </a:p>
          <a:p>
            <a:pPr marL="1079499" indent="-359833" lvl="2">
              <a:lnSpc>
                <a:spcPts val="3499"/>
              </a:lnSpc>
              <a:buFont typeface="Arial"/>
              <a:buChar char="⚬"/>
            </a:pPr>
            <a:r>
              <a:rPr lang="en-US" sz="2499">
                <a:solidFill>
                  <a:srgbClr val="38B6FF"/>
                </a:solidFill>
                <a:latin typeface="Paytone One"/>
              </a:rPr>
              <a:t>import numpy as np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DAGBih7EVLc</dc:identifier>
  <dcterms:modified xsi:type="dcterms:W3CDTF">2011-08-01T06:04:30Z</dcterms:modified>
  <cp:revision>1</cp:revision>
  <dc:title>JPWP - Data Analysis - Prezentacja</dc:title>
</cp:coreProperties>
</file>